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26"/>
  </p:notesMasterIdLst>
  <p:handoutMasterIdLst>
    <p:handoutMasterId r:id="rId27"/>
  </p:handoutMasterIdLst>
  <p:sldIdLst>
    <p:sldId id="622" r:id="rId2"/>
    <p:sldId id="623" r:id="rId3"/>
    <p:sldId id="639" r:id="rId4"/>
    <p:sldId id="640" r:id="rId5"/>
    <p:sldId id="627" r:id="rId6"/>
    <p:sldId id="629" r:id="rId7"/>
    <p:sldId id="630" r:id="rId8"/>
    <p:sldId id="641" r:id="rId9"/>
    <p:sldId id="628" r:id="rId10"/>
    <p:sldId id="626" r:id="rId11"/>
    <p:sldId id="631" r:id="rId12"/>
    <p:sldId id="632" r:id="rId13"/>
    <p:sldId id="634" r:id="rId14"/>
    <p:sldId id="644" r:id="rId15"/>
    <p:sldId id="645" r:id="rId16"/>
    <p:sldId id="624" r:id="rId17"/>
    <p:sldId id="642" r:id="rId18"/>
    <p:sldId id="643" r:id="rId19"/>
    <p:sldId id="646" r:id="rId20"/>
    <p:sldId id="647" r:id="rId21"/>
    <p:sldId id="648" r:id="rId22"/>
    <p:sldId id="649" r:id="rId23"/>
    <p:sldId id="651" r:id="rId24"/>
    <p:sldId id="635" r:id="rId2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minique Makowski" initials="DM" lastIdx="1" clrIdx="0">
    <p:extLst>
      <p:ext uri="{19B8F6BF-5375-455C-9EA6-DF929625EA0E}">
        <p15:presenceInfo xmlns:p15="http://schemas.microsoft.com/office/powerpoint/2012/main" userId="Dominique Makowsk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794"/>
    <a:srgbClr val="2198F6"/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94673" autoAdjust="0"/>
  </p:normalViewPr>
  <p:slideViewPr>
    <p:cSldViewPr showGuides="1">
      <p:cViewPr varScale="1">
        <p:scale>
          <a:sx n="132" d="100"/>
          <a:sy n="132" d="100"/>
        </p:scale>
        <p:origin x="51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98" d="100"/>
          <a:sy n="98" d="100"/>
        </p:scale>
        <p:origin x="-356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CA4326-4DC0-4DE5-99BF-3FA9D988CBE6}" type="datetimeFigureOut">
              <a:rPr lang="de-DE" smtClean="0"/>
              <a:t>13.02.2019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D4252A-4900-4D85-B593-53E6A0B88F95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33" y="215751"/>
            <a:ext cx="576063" cy="612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995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8E2FD-2E15-419A-B356-6759EA05D2AD}" type="datetimeFigureOut">
              <a:rPr lang="de-DE" smtClean="0"/>
              <a:t>13.02.2019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62253-0743-4BED-963B-09485C413053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33" y="215751"/>
            <a:ext cx="576063" cy="612678"/>
          </a:xfrm>
          <a:prstGeom prst="rect">
            <a:avLst/>
          </a:prstGeom>
        </p:spPr>
      </p:pic>
      <p:sp>
        <p:nvSpPr>
          <p:cNvPr id="10" name="Folienbildplatzhalter 9"/>
          <p:cNvSpPr>
            <a:spLocks noGrp="1" noRot="1" noChangeAspect="1"/>
          </p:cNvSpPr>
          <p:nvPr>
            <p:ph type="sldImg" idx="2"/>
          </p:nvPr>
        </p:nvSpPr>
        <p:spPr>
          <a:xfrm>
            <a:off x="908720" y="510090"/>
            <a:ext cx="5040560" cy="378042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11" name="Notizenplatzhalter 10"/>
          <p:cNvSpPr>
            <a:spLocks noGrp="1"/>
          </p:cNvSpPr>
          <p:nvPr>
            <p:ph type="body" sz="quarter" idx="3"/>
          </p:nvPr>
        </p:nvSpPr>
        <p:spPr>
          <a:xfrm>
            <a:off x="404664" y="4355976"/>
            <a:ext cx="6048672" cy="431307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20624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250825" indent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457200" indent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04850" indent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914400" indent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8050" y="509588"/>
            <a:ext cx="5041900" cy="37814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62253-0743-4BED-963B-09485C413053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3005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tiff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39"/>
          <a:stretch/>
        </p:blipFill>
        <p:spPr>
          <a:xfrm>
            <a:off x="-3" y="-27384"/>
            <a:ext cx="9144002" cy="5427069"/>
          </a:xfrm>
          <a:prstGeom prst="rect">
            <a:avLst/>
          </a:prstGeom>
        </p:spPr>
      </p:pic>
      <p:sp>
        <p:nvSpPr>
          <p:cNvPr id="13" name="Rechteck 12"/>
          <p:cNvSpPr/>
          <p:nvPr userDrawn="1"/>
        </p:nvSpPr>
        <p:spPr>
          <a:xfrm>
            <a:off x="-2" y="3779684"/>
            <a:ext cx="9144001" cy="209758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60000" y="4293096"/>
            <a:ext cx="8604488" cy="110658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>
                <a:solidFill>
                  <a:srgbClr val="004794"/>
                </a:solidFill>
                <a:latin typeface="Open Sans"/>
                <a:cs typeface="Open Sans"/>
              </a:defRPr>
            </a:lvl1pPr>
          </a:lstStyle>
          <a:p>
            <a:r>
              <a:rPr lang="de-DE" sz="2800" dirty="0">
                <a:solidFill>
                  <a:srgbClr val="0047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Titelvariante 2 (mit Bild hinter Text)</a:t>
            </a:r>
            <a:br>
              <a:rPr lang="de-DE" sz="2800" dirty="0">
                <a:solidFill>
                  <a:srgbClr val="00479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800" dirty="0">
                <a:solidFill>
                  <a:srgbClr val="0047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 der Präsentation maximal zweizeilig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60000" y="3933056"/>
            <a:ext cx="8604488" cy="360040"/>
          </a:xfrm>
        </p:spPr>
        <p:txBody>
          <a:bodyPr wrap="none"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  <a:latin typeface="Open Sans"/>
                <a:cs typeface="Open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Themengebiet, Anlass der Präsentation o.ä.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06" y="468000"/>
            <a:ext cx="900000" cy="957206"/>
          </a:xfrm>
          <a:prstGeom prst="rect">
            <a:avLst/>
          </a:prstGeom>
        </p:spPr>
      </p:pic>
      <p:pic>
        <p:nvPicPr>
          <p:cNvPr id="1026" name="Picture 2" descr="C:\data\Briefvorlage\Weißraum.png"/>
          <p:cNvPicPr>
            <a:picLocks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599999"/>
            <a:ext cx="9144000" cy="1796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data\Briefvorlage\Logo_UKE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6120000"/>
            <a:ext cx="1800000" cy="4648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platzhalt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1547664" y="846000"/>
            <a:ext cx="7344616" cy="369280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rgbClr val="004794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sz="1600" dirty="0">
                <a:solidFill>
                  <a:srgbClr val="0047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 für Medizinische Soziologie</a:t>
            </a:r>
          </a:p>
        </p:txBody>
      </p:sp>
      <p:pic>
        <p:nvPicPr>
          <p:cNvPr id="17" name="Picture 2" descr="C:\Temp\Basispaket_Beamer\Blaues_Band.tif"/>
          <p:cNvPicPr>
            <a:picLocks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659242"/>
            <a:ext cx="9144000" cy="61200"/>
          </a:xfrm>
          <a:prstGeom prst="rect">
            <a:avLst/>
          </a:prstGeom>
          <a:solidFill>
            <a:srgbClr val="004794"/>
          </a:solidFill>
          <a:extLst/>
        </p:spPr>
      </p:pic>
      <p:sp>
        <p:nvSpPr>
          <p:cNvPr id="5" name="Datumsplatzhalter 4"/>
          <p:cNvSpPr>
            <a:spLocks noGrp="1"/>
          </p:cNvSpPr>
          <p:nvPr>
            <p:ph type="dt" sz="half" idx="16"/>
          </p:nvPr>
        </p:nvSpPr>
        <p:spPr>
          <a:xfrm>
            <a:off x="360000" y="5580000"/>
            <a:ext cx="4211998" cy="7293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 lang="de-DE" sz="1600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9613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33" y="215751"/>
            <a:ext cx="576063" cy="612678"/>
          </a:xfrm>
          <a:prstGeom prst="rect">
            <a:avLst/>
          </a:prstGeom>
        </p:spPr>
      </p:pic>
      <p:pic>
        <p:nvPicPr>
          <p:cNvPr id="7" name="Picture 2" descr="C:\Temp\Basispaket_Beamer\Blaues_Band.tif"/>
          <p:cNvPicPr>
            <a:picLocks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008000"/>
            <a:ext cx="9144000" cy="43200"/>
          </a:xfrm>
          <a:prstGeom prst="rect">
            <a:avLst/>
          </a:prstGeom>
          <a:solidFill>
            <a:srgbClr val="004794"/>
          </a:solidFill>
          <a:extLst/>
        </p:spPr>
      </p:pic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>
          <a:xfrm>
            <a:off x="3131840" y="404665"/>
            <a:ext cx="4680520" cy="360040"/>
          </a:xfrm>
        </p:spPr>
        <p:txBody>
          <a:bodyPr/>
          <a:lstStyle>
            <a:lvl1pPr>
              <a:defRPr/>
            </a:lvl1pPr>
          </a:lstStyle>
          <a:p>
            <a:pPr>
              <a:spcBef>
                <a:spcPct val="0"/>
              </a:spcBef>
            </a:pPr>
            <a:r>
              <a:rPr lang="en-US"/>
              <a:t>Project "easystats"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806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 userDrawn="1"/>
        </p:nvSpPr>
        <p:spPr>
          <a:xfrm>
            <a:off x="0" y="2756032"/>
            <a:ext cx="9144001" cy="162000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60002" y="3284984"/>
            <a:ext cx="8604488" cy="109104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>
                <a:solidFill>
                  <a:schemeClr val="tx2"/>
                </a:solidFill>
                <a:latin typeface="Open Sans"/>
                <a:cs typeface="Open Sans"/>
              </a:defRPr>
            </a:lvl1pPr>
          </a:lstStyle>
          <a:p>
            <a:r>
              <a:rPr lang="de-DE" sz="2800" dirty="0">
                <a:solidFill>
                  <a:srgbClr val="0047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Titelvariante 3 (ohne Bild) </a:t>
            </a:r>
            <a:br>
              <a:rPr lang="de-DE" sz="2800" dirty="0">
                <a:solidFill>
                  <a:srgbClr val="00479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800" dirty="0">
                <a:solidFill>
                  <a:srgbClr val="0047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 der Präsentation maximal zweizeilig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60002" y="2909403"/>
            <a:ext cx="8604488" cy="375582"/>
          </a:xfrm>
        </p:spPr>
        <p:txBody>
          <a:bodyPr wrap="none"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Themengebiet, Anlass der Präsentation o.ä.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06" y="468000"/>
            <a:ext cx="900000" cy="957206"/>
          </a:xfrm>
          <a:prstGeom prst="rect">
            <a:avLst/>
          </a:prstGeom>
        </p:spPr>
      </p:pic>
      <p:pic>
        <p:nvPicPr>
          <p:cNvPr id="1026" name="Picture 2" descr="C:\data\Briefvorlage\Weißraum.png"/>
          <p:cNvPicPr>
            <a:picLocks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2636912"/>
            <a:ext cx="9144000" cy="1796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5" descr="C:\data\Briefvorlage\Logo_UKE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6120000"/>
            <a:ext cx="1800000" cy="4648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platzhalt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1547664" y="846000"/>
            <a:ext cx="7344616" cy="369280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rgbClr val="004794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sz="1600" dirty="0">
                <a:solidFill>
                  <a:srgbClr val="0047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 für Medizinische Soziologie</a:t>
            </a:r>
          </a:p>
        </p:txBody>
      </p:sp>
      <p:pic>
        <p:nvPicPr>
          <p:cNvPr id="14" name="Picture 2" descr="C:\Temp\Basispaket_Beamer\Blaues_Band.tif"/>
          <p:cNvPicPr>
            <a:picLocks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696155"/>
            <a:ext cx="9144000" cy="61200"/>
          </a:xfrm>
          <a:prstGeom prst="rect">
            <a:avLst/>
          </a:prstGeom>
          <a:solidFill>
            <a:srgbClr val="004794"/>
          </a:solidFill>
          <a:extLst/>
        </p:spPr>
      </p:pic>
      <p:sp>
        <p:nvSpPr>
          <p:cNvPr id="5" name="Datumsplatzhalter 4"/>
          <p:cNvSpPr>
            <a:spLocks noGrp="1"/>
          </p:cNvSpPr>
          <p:nvPr>
            <p:ph type="dt" sz="half" idx="16"/>
          </p:nvPr>
        </p:nvSpPr>
        <p:spPr>
          <a:xfrm>
            <a:off x="360000" y="4581128"/>
            <a:ext cx="4211998" cy="72008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 lang="de-DE" sz="1600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984" y="465651"/>
            <a:ext cx="2664296" cy="959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01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2127771"/>
            <a:ext cx="8280920" cy="4397573"/>
          </a:xfrm>
        </p:spPr>
        <p:txBody>
          <a:bodyPr/>
          <a:lstStyle>
            <a:lvl1pPr>
              <a:defRPr b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  <a:cs typeface="Open Sans" panose="020B0606030504020204" pitchFamily="34" charset="0"/>
              </a:defRPr>
            </a:lvl1pPr>
            <a:lvl2pPr marL="900113" indent="-454025">
              <a:buClr>
                <a:srgbClr val="004794"/>
              </a:buClr>
              <a:buFont typeface="Wingdings 2" panose="05020102010507070707" pitchFamily="18" charset="2"/>
              <a:buChar char=""/>
              <a:defRPr lang="de-DE" sz="20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  <a:cs typeface="Open Sans" panose="020B0606030504020204" pitchFamily="34" charset="0"/>
              </a:defRPr>
            </a:lvl2pPr>
            <a:lvl3pPr marL="1163638" indent="-263525">
              <a:buClr>
                <a:srgbClr val="004794"/>
              </a:buClr>
              <a:defRPr lang="de-DE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  <a:cs typeface="Open Sans" panose="020B0606030504020204" pitchFamily="34" charset="0"/>
              </a:defRPr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0" y="342070"/>
            <a:ext cx="9143999" cy="360040"/>
          </a:xfrm>
        </p:spPr>
        <p:txBody>
          <a:bodyPr anchor="ctr" anchorCtr="0">
            <a:noAutofit/>
          </a:bodyPr>
          <a:lstStyle>
            <a:lvl1pPr algn="ctr">
              <a:defRPr sz="2000">
                <a:latin typeface="Source Sans Pro Light" panose="020B0403030403020204" pitchFamily="34" charset="0"/>
                <a:ea typeface="Source Sans Pro Light" panose="020B0403030403020204" pitchFamily="34" charset="0"/>
                <a:cs typeface="Open Sans Condensed Light" panose="020B0306030504020204" pitchFamily="34" charset="0"/>
              </a:defRPr>
            </a:lvl1pPr>
          </a:lstStyle>
          <a:p>
            <a:pPr>
              <a:spcBef>
                <a:spcPct val="0"/>
              </a:spcBef>
            </a:pPr>
            <a:r>
              <a:rPr lang="en-US" dirty="0"/>
              <a:t>Project “</a:t>
            </a:r>
            <a:r>
              <a:rPr lang="en-US" dirty="0" err="1"/>
              <a:t>easystats</a:t>
            </a:r>
            <a:r>
              <a:rPr lang="en-US" dirty="0"/>
              <a:t>”</a:t>
            </a:r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33" y="215751"/>
            <a:ext cx="576063" cy="612678"/>
          </a:xfrm>
          <a:prstGeom prst="rect">
            <a:avLst/>
          </a:prstGeom>
        </p:spPr>
      </p:pic>
      <p:pic>
        <p:nvPicPr>
          <p:cNvPr id="8" name="Picture 2" descr="C:\Temp\Basispaket_Beamer\Blaues_Band.tif"/>
          <p:cNvPicPr>
            <a:picLocks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008000"/>
            <a:ext cx="9144000" cy="43200"/>
          </a:xfrm>
          <a:prstGeom prst="rect">
            <a:avLst/>
          </a:prstGeom>
          <a:solidFill>
            <a:srgbClr val="004794"/>
          </a:solidFill>
          <a:extLst/>
        </p:spPr>
      </p:pic>
      <p:sp>
        <p:nvSpPr>
          <p:cNvPr id="11" name="Titel 10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0"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r>
              <a:rPr lang="de-DE" dirty="0"/>
              <a:t>Folienüberschrift durch Klicken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3" hasCustomPrompt="1"/>
          </p:nvPr>
        </p:nvSpPr>
        <p:spPr>
          <a:xfrm>
            <a:off x="468313" y="6597650"/>
            <a:ext cx="8280400" cy="215900"/>
          </a:xfrm>
        </p:spPr>
        <p:txBody>
          <a:bodyPr anchor="ctr"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Quelle: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215751"/>
            <a:ext cx="1701160" cy="612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373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4293096"/>
            <a:ext cx="8280920" cy="2232248"/>
          </a:xfrm>
        </p:spPr>
        <p:txBody>
          <a:bodyPr/>
          <a:lstStyle>
            <a:lvl1pPr>
              <a:defRPr b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  <a:cs typeface="Open Sans" panose="020B0606030504020204" pitchFamily="34" charset="0"/>
              </a:defRPr>
            </a:lvl1pPr>
            <a:lvl2pPr marL="900113" indent="-454025">
              <a:buClr>
                <a:srgbClr val="004794"/>
              </a:buClr>
              <a:buFont typeface="Wingdings 2" panose="05020102010507070707" pitchFamily="18" charset="2"/>
              <a:buChar char=""/>
              <a:defRPr lang="de-DE" sz="20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  <a:cs typeface="Open Sans" panose="020B0606030504020204" pitchFamily="34" charset="0"/>
              </a:defRPr>
            </a:lvl2pPr>
            <a:lvl3pPr marL="1163638" indent="-263525">
              <a:buClr>
                <a:srgbClr val="004794"/>
              </a:buClr>
              <a:defRPr lang="de-DE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  <a:cs typeface="Open Sans" panose="020B0606030504020204" pitchFamily="34" charset="0"/>
              </a:defRPr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31840" y="404665"/>
            <a:ext cx="4680520" cy="360040"/>
          </a:xfrm>
        </p:spPr>
        <p:txBody>
          <a:bodyPr anchor="ctr" anchorCtr="0">
            <a:noAutofit/>
          </a:bodyPr>
          <a:lstStyle>
            <a:lvl1pPr>
              <a:defRPr sz="1800">
                <a:latin typeface="Source Sans Pro Light" panose="020B0403030403020204" pitchFamily="34" charset="0"/>
                <a:ea typeface="Source Sans Pro Light" panose="020B0403030403020204" pitchFamily="34" charset="0"/>
                <a:cs typeface="Open Sans Condensed Light" panose="020B0306030504020204" pitchFamily="34" charset="0"/>
              </a:defRPr>
            </a:lvl1pPr>
          </a:lstStyle>
          <a:p>
            <a:pPr>
              <a:spcBef>
                <a:spcPct val="0"/>
              </a:spcBef>
            </a:pPr>
            <a:r>
              <a:rPr lang="en-US"/>
              <a:t>Project "easystats"</a:t>
            </a:r>
            <a:endParaRPr lang="en-US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33" y="215751"/>
            <a:ext cx="576063" cy="612678"/>
          </a:xfrm>
          <a:prstGeom prst="rect">
            <a:avLst/>
          </a:prstGeom>
        </p:spPr>
      </p:pic>
      <p:pic>
        <p:nvPicPr>
          <p:cNvPr id="8" name="Picture 2" descr="C:\Temp\Basispaket_Beamer\Blaues_Band.tif"/>
          <p:cNvPicPr>
            <a:picLocks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008000"/>
            <a:ext cx="9144000" cy="43200"/>
          </a:xfrm>
          <a:prstGeom prst="rect">
            <a:avLst/>
          </a:prstGeom>
          <a:solidFill>
            <a:srgbClr val="004794"/>
          </a:solidFill>
          <a:extLst/>
        </p:spPr>
      </p:pic>
      <p:sp>
        <p:nvSpPr>
          <p:cNvPr id="11" name="Titel 10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de-DE" dirty="0"/>
              <a:t>Folienüberschrift durch Klicken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3" hasCustomPrompt="1"/>
          </p:nvPr>
        </p:nvSpPr>
        <p:spPr>
          <a:xfrm>
            <a:off x="468313" y="6597650"/>
            <a:ext cx="8280400" cy="215900"/>
          </a:xfrm>
        </p:spPr>
        <p:txBody>
          <a:bodyPr anchor="ctr"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Quelle:</a:t>
            </a:r>
          </a:p>
        </p:txBody>
      </p:sp>
      <p:sp>
        <p:nvSpPr>
          <p:cNvPr id="12" name="Textplatzhalter 2"/>
          <p:cNvSpPr>
            <a:spLocks noGrp="1"/>
          </p:cNvSpPr>
          <p:nvPr>
            <p:ph type="body" idx="14"/>
          </p:nvPr>
        </p:nvSpPr>
        <p:spPr>
          <a:xfrm>
            <a:off x="0" y="2132856"/>
            <a:ext cx="9144000" cy="1872208"/>
          </a:xfrm>
          <a:solidFill>
            <a:schemeClr val="accent1">
              <a:alpha val="20000"/>
            </a:schemeClr>
          </a:solidFill>
        </p:spPr>
        <p:txBody>
          <a:bodyPr lIns="360000" tIns="180000" rIns="360000" bIns="180000" anchor="ctr" anchorCtr="1">
            <a:normAutofit/>
          </a:bodyPr>
          <a:lstStyle>
            <a:lvl1pPr marL="0" indent="0">
              <a:spcBef>
                <a:spcPts val="0"/>
              </a:spcBef>
              <a:buNone/>
              <a:defRPr sz="2400" baseline="0">
                <a:solidFill>
                  <a:srgbClr val="1F497D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82482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itat sch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3861048"/>
            <a:ext cx="8280920" cy="2664296"/>
          </a:xfrm>
        </p:spPr>
        <p:txBody>
          <a:bodyPr/>
          <a:lstStyle>
            <a:lvl1pPr>
              <a:defRPr b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  <a:cs typeface="Open Sans" panose="020B0606030504020204" pitchFamily="34" charset="0"/>
              </a:defRPr>
            </a:lvl1pPr>
            <a:lvl2pPr marL="900113" indent="-454025">
              <a:buClr>
                <a:srgbClr val="004794"/>
              </a:buClr>
              <a:buFont typeface="Wingdings 2" panose="05020102010507070707" pitchFamily="18" charset="2"/>
              <a:buChar char=""/>
              <a:defRPr lang="de-DE" sz="20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  <a:cs typeface="Open Sans" panose="020B0606030504020204" pitchFamily="34" charset="0"/>
              </a:defRPr>
            </a:lvl2pPr>
            <a:lvl3pPr marL="1163638" indent="-263525">
              <a:buClr>
                <a:srgbClr val="004794"/>
              </a:buClr>
              <a:defRPr lang="de-DE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  <a:cs typeface="Open Sans" panose="020B0606030504020204" pitchFamily="34" charset="0"/>
              </a:defRPr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31840" y="404665"/>
            <a:ext cx="4680520" cy="360040"/>
          </a:xfrm>
        </p:spPr>
        <p:txBody>
          <a:bodyPr anchor="ctr" anchorCtr="0">
            <a:noAutofit/>
          </a:bodyPr>
          <a:lstStyle>
            <a:lvl1pPr>
              <a:defRPr sz="1800">
                <a:latin typeface="Source Sans Pro Light" panose="020B0403030403020204" pitchFamily="34" charset="0"/>
                <a:ea typeface="Source Sans Pro Light" panose="020B0403030403020204" pitchFamily="34" charset="0"/>
                <a:cs typeface="Open Sans Condensed Light" panose="020B0306030504020204" pitchFamily="34" charset="0"/>
              </a:defRPr>
            </a:lvl1pPr>
          </a:lstStyle>
          <a:p>
            <a:pPr>
              <a:spcBef>
                <a:spcPct val="0"/>
              </a:spcBef>
            </a:pPr>
            <a:r>
              <a:rPr lang="en-US"/>
              <a:t>Project "easystats"</a:t>
            </a:r>
            <a:endParaRPr lang="en-US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33" y="215751"/>
            <a:ext cx="576063" cy="612678"/>
          </a:xfrm>
          <a:prstGeom prst="rect">
            <a:avLst/>
          </a:prstGeom>
        </p:spPr>
      </p:pic>
      <p:pic>
        <p:nvPicPr>
          <p:cNvPr id="8" name="Picture 2" descr="C:\Temp\Basispaket_Beamer\Blaues_Band.tif"/>
          <p:cNvPicPr>
            <a:picLocks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008000"/>
            <a:ext cx="9144000" cy="43200"/>
          </a:xfrm>
          <a:prstGeom prst="rect">
            <a:avLst/>
          </a:prstGeom>
          <a:solidFill>
            <a:srgbClr val="004794"/>
          </a:solidFill>
          <a:extLst/>
        </p:spPr>
      </p:pic>
      <p:sp>
        <p:nvSpPr>
          <p:cNvPr id="11" name="Titel 10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de-DE" dirty="0"/>
              <a:t>Folienüberschrift durch Klicken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3" hasCustomPrompt="1"/>
          </p:nvPr>
        </p:nvSpPr>
        <p:spPr>
          <a:xfrm>
            <a:off x="468313" y="6597650"/>
            <a:ext cx="8280400" cy="215900"/>
          </a:xfrm>
        </p:spPr>
        <p:txBody>
          <a:bodyPr anchor="ctr"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Quelle:</a:t>
            </a:r>
          </a:p>
        </p:txBody>
      </p:sp>
      <p:sp>
        <p:nvSpPr>
          <p:cNvPr id="12" name="Textplatzhalter 2"/>
          <p:cNvSpPr>
            <a:spLocks noGrp="1"/>
          </p:cNvSpPr>
          <p:nvPr>
            <p:ph type="body" idx="14"/>
          </p:nvPr>
        </p:nvSpPr>
        <p:spPr>
          <a:xfrm>
            <a:off x="0" y="2132856"/>
            <a:ext cx="9144000" cy="1512168"/>
          </a:xfrm>
          <a:solidFill>
            <a:schemeClr val="accent1">
              <a:alpha val="20000"/>
            </a:schemeClr>
          </a:solidFill>
        </p:spPr>
        <p:txBody>
          <a:bodyPr lIns="360000" tIns="180000" rIns="360000" bIns="180000" anchor="ctr" anchorCtr="1">
            <a:normAutofit/>
          </a:bodyPr>
          <a:lstStyle>
            <a:lvl1pPr marL="0" indent="0">
              <a:spcBef>
                <a:spcPts val="0"/>
              </a:spcBef>
              <a:buNone/>
              <a:defRPr sz="2400" baseline="0">
                <a:solidFill>
                  <a:srgbClr val="1F497D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04424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800" b="0" cap="none">
                <a:solidFill>
                  <a:srgbClr val="004794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33" y="215751"/>
            <a:ext cx="576063" cy="612678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215751"/>
            <a:ext cx="1701159" cy="612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798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51520" y="2996952"/>
            <a:ext cx="4320480" cy="3168352"/>
          </a:xfrm>
        </p:spPr>
        <p:txBody>
          <a:bodyPr>
            <a:normAutofit/>
          </a:bodyPr>
          <a:lstStyle>
            <a:lvl1pPr marL="0" indent="0">
              <a:buNone/>
              <a:defRPr sz="13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r>
              <a:rPr lang="de-DE" sz="1300" dirty="0">
                <a:latin typeface="Arial" panose="020B0604020202020204" pitchFamily="34" charset="0"/>
                <a:cs typeface="Arial" panose="020B0604020202020204" pitchFamily="34" charset="0"/>
              </a:rPr>
              <a:t>Universitätsklinikum Hamburg-Eppendorf</a:t>
            </a:r>
          </a:p>
          <a:p>
            <a:r>
              <a:rPr lang="de-DE" sz="1300" dirty="0">
                <a:latin typeface="Arial" panose="020B0604020202020204" pitchFamily="34" charset="0"/>
                <a:cs typeface="Arial" panose="020B0604020202020204" pitchFamily="34" charset="0"/>
              </a:rPr>
              <a:t>Institut für Medizinische Soziologie</a:t>
            </a:r>
          </a:p>
          <a:p>
            <a:r>
              <a:rPr lang="de-DE" sz="1300" dirty="0">
                <a:latin typeface="Arial" panose="020B0604020202020204" pitchFamily="34" charset="0"/>
                <a:cs typeface="Arial" panose="020B0604020202020204" pitchFamily="34" charset="0"/>
              </a:rPr>
              <a:t>Martinistraße 52, W37</a:t>
            </a:r>
          </a:p>
          <a:p>
            <a:r>
              <a:rPr lang="de-DE" sz="1300" dirty="0">
                <a:latin typeface="Arial" panose="020B0604020202020204" pitchFamily="34" charset="0"/>
                <a:cs typeface="Arial" panose="020B0604020202020204" pitchFamily="34" charset="0"/>
              </a:rPr>
              <a:t>D-20246 Hamburg</a:t>
            </a:r>
          </a:p>
          <a:p>
            <a:endParaRPr lang="de-DE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300" dirty="0">
                <a:latin typeface="Arial" panose="020B0604020202020204" pitchFamily="34" charset="0"/>
                <a:cs typeface="Arial" panose="020B0604020202020204" pitchFamily="34" charset="0"/>
              </a:rPr>
              <a:t>Ansprechpartner</a:t>
            </a:r>
          </a:p>
          <a:p>
            <a:r>
              <a:rPr lang="de-DE" sz="1300" dirty="0">
                <a:latin typeface="Arial" panose="020B0604020202020204" pitchFamily="34" charset="0"/>
                <a:cs typeface="Arial" panose="020B0604020202020204" pitchFamily="34" charset="0"/>
              </a:rPr>
              <a:t>Funktion</a:t>
            </a:r>
          </a:p>
          <a:p>
            <a:r>
              <a:rPr lang="de-DE" sz="1300" dirty="0">
                <a:latin typeface="Arial" panose="020B0604020202020204" pitchFamily="34" charset="0"/>
                <a:cs typeface="Arial" panose="020B0604020202020204" pitchFamily="34" charset="0"/>
              </a:rPr>
              <a:t>Telefon: +49 (0) 40 7410-00000</a:t>
            </a:r>
          </a:p>
          <a:p>
            <a:r>
              <a:rPr lang="de-DE" sz="1300" dirty="0">
                <a:latin typeface="Arial" panose="020B0604020202020204" pitchFamily="34" charset="0"/>
                <a:cs typeface="Arial" panose="020B0604020202020204" pitchFamily="34" charset="0"/>
              </a:rPr>
              <a:t>Telefax: +49 (0) 40 7410-54934</a:t>
            </a:r>
          </a:p>
          <a:p>
            <a:r>
              <a:rPr lang="de-DE" sz="1300" dirty="0">
                <a:latin typeface="Arial" panose="020B0604020202020204" pitchFamily="34" charset="0"/>
                <a:cs typeface="Arial" panose="020B0604020202020204" pitchFamily="34" charset="0"/>
              </a:rPr>
              <a:t>emailadresse@uke.de</a:t>
            </a:r>
          </a:p>
          <a:p>
            <a:r>
              <a:rPr lang="de-DE" sz="1300" dirty="0">
                <a:latin typeface="Arial" panose="020B0604020202020204" pitchFamily="34" charset="0"/>
                <a:cs typeface="Arial" panose="020B0604020202020204" pitchFamily="34" charset="0"/>
              </a:rPr>
              <a:t>www.uke.de</a:t>
            </a:r>
          </a:p>
        </p:txBody>
      </p:sp>
    </p:spTree>
    <p:extLst>
      <p:ext uri="{BB962C8B-B14F-4D97-AF65-F5344CB8AC3E}">
        <p14:creationId xmlns:p14="http://schemas.microsoft.com/office/powerpoint/2010/main" val="871291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1520" y="1268760"/>
            <a:ext cx="4248472" cy="5328592"/>
          </a:xfrm>
        </p:spPr>
        <p:txBody>
          <a:bodyPr>
            <a:normAutofit/>
          </a:bodyPr>
          <a:lstStyle>
            <a:lvl1pPr>
              <a:defRPr sz="2400"/>
            </a:lvl1pPr>
            <a:lvl2pPr marL="804863" indent="-358775">
              <a:buClr>
                <a:srgbClr val="004794"/>
              </a:buClr>
              <a:buFont typeface="Wingdings 2" panose="05020102010507070707" pitchFamily="18" charset="2"/>
              <a:buChar char=""/>
              <a:defRPr lang="de-DE" sz="20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74738" indent="-269875">
              <a:buClr>
                <a:srgbClr val="004794"/>
              </a:buClr>
              <a:defRPr lang="de-DE" sz="20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4008" y="1268760"/>
            <a:ext cx="4248472" cy="5328592"/>
          </a:xfrm>
        </p:spPr>
        <p:txBody>
          <a:bodyPr>
            <a:normAutofit/>
          </a:bodyPr>
          <a:lstStyle>
            <a:lvl1pPr>
              <a:defRPr sz="2400"/>
            </a:lvl1pPr>
            <a:lvl2pPr marL="804863" indent="-358775">
              <a:buClr>
                <a:srgbClr val="004794"/>
              </a:buClr>
              <a:buFont typeface="Wingdings 2" panose="05020102010507070707" pitchFamily="18" charset="2"/>
              <a:buChar char=""/>
              <a:defRPr lang="de-DE" sz="20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74738" indent="-269875">
              <a:buClr>
                <a:srgbClr val="004794"/>
              </a:buClr>
              <a:defRPr lang="de-DE" sz="20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33" y="215751"/>
            <a:ext cx="576063" cy="612678"/>
          </a:xfrm>
          <a:prstGeom prst="rect">
            <a:avLst/>
          </a:prstGeom>
        </p:spPr>
      </p:pic>
      <p:pic>
        <p:nvPicPr>
          <p:cNvPr id="9" name="Picture 2" descr="C:\Temp\Basispaket_Beamer\Blaues_Band.tif"/>
          <p:cNvPicPr>
            <a:picLocks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008000"/>
            <a:ext cx="9144000" cy="43200"/>
          </a:xfrm>
          <a:prstGeom prst="rect">
            <a:avLst/>
          </a:prstGeom>
          <a:solidFill>
            <a:srgbClr val="004794"/>
          </a:solidFill>
          <a:extLst/>
        </p:spPr>
      </p:pic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>
          <a:xfrm>
            <a:off x="1187624" y="404664"/>
            <a:ext cx="1944216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>
          <a:xfrm>
            <a:off x="3131840" y="404665"/>
            <a:ext cx="4680520" cy="360040"/>
          </a:xfrm>
        </p:spPr>
        <p:txBody>
          <a:bodyPr/>
          <a:lstStyle/>
          <a:p>
            <a:r>
              <a:rPr lang="en-US"/>
              <a:t>Project "easystats"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>
          <a:xfrm>
            <a:off x="7812360" y="404664"/>
            <a:ext cx="1053480" cy="360040"/>
          </a:xfrm>
          <a:prstGeom prst="rect">
            <a:avLst/>
          </a:prstGeom>
        </p:spPr>
        <p:txBody>
          <a:bodyPr/>
          <a:lstStyle/>
          <a:p>
            <a:r>
              <a:rPr lang="de-DE"/>
              <a:t>Nr. </a:t>
            </a:r>
            <a:fld id="{112C73B6-0EF5-4EF5-9AF7-6CC9A067761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5578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1520" y="1268760"/>
            <a:ext cx="4248472" cy="63976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1520" y="1916832"/>
            <a:ext cx="4245868" cy="4680520"/>
          </a:xfrm>
        </p:spPr>
        <p:txBody>
          <a:bodyPr/>
          <a:lstStyle>
            <a:lvl1pPr>
              <a:defRPr sz="2400"/>
            </a:lvl1pPr>
            <a:lvl2pPr marL="804863" indent="-358775">
              <a:buClr>
                <a:srgbClr val="004794"/>
              </a:buClr>
              <a:buFont typeface="Wingdings 2" panose="05020102010507070707" pitchFamily="18" charset="2"/>
              <a:buChar char="*"/>
              <a:defRPr lang="de-DE" sz="20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74738" indent="-269875">
              <a:buClr>
                <a:srgbClr val="004794"/>
              </a:buClr>
              <a:defRPr lang="de-DE" sz="20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4008" y="1268760"/>
            <a:ext cx="4257799" cy="63976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916832"/>
            <a:ext cx="4256782" cy="4680520"/>
          </a:xfrm>
        </p:spPr>
        <p:txBody>
          <a:bodyPr/>
          <a:lstStyle>
            <a:lvl1pPr>
              <a:defRPr sz="2400"/>
            </a:lvl1pPr>
            <a:lvl2pPr marL="804863" indent="-358775">
              <a:buClr>
                <a:srgbClr val="004794"/>
              </a:buClr>
              <a:buFont typeface="Wingdings 2" panose="05020102010507070707" pitchFamily="18" charset="2"/>
              <a:buChar char="*"/>
              <a:defRPr lang="de-DE" sz="20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74738" indent="-269875">
              <a:buClr>
                <a:srgbClr val="004794"/>
              </a:buClr>
              <a:defRPr lang="de-DE" sz="20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33" y="215751"/>
            <a:ext cx="576063" cy="612678"/>
          </a:xfrm>
          <a:prstGeom prst="rect">
            <a:avLst/>
          </a:prstGeom>
        </p:spPr>
      </p:pic>
      <p:pic>
        <p:nvPicPr>
          <p:cNvPr id="11" name="Picture 2" descr="C:\Temp\Basispaket_Beamer\Blaues_Band.tif"/>
          <p:cNvPicPr>
            <a:picLocks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008000"/>
            <a:ext cx="9144000" cy="43200"/>
          </a:xfrm>
          <a:prstGeom prst="rect">
            <a:avLst/>
          </a:prstGeom>
          <a:solidFill>
            <a:srgbClr val="004794"/>
          </a:solidFill>
          <a:extLst/>
        </p:spPr>
      </p:pic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>
          <a:xfrm>
            <a:off x="1187624" y="404664"/>
            <a:ext cx="1944216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>
          <a:xfrm>
            <a:off x="3131840" y="404665"/>
            <a:ext cx="4680520" cy="360040"/>
          </a:xfrm>
        </p:spPr>
        <p:txBody>
          <a:bodyPr/>
          <a:lstStyle/>
          <a:p>
            <a:r>
              <a:rPr lang="en-US"/>
              <a:t>Project "easystats"</a:t>
            </a:r>
            <a:endParaRPr lang="de-DE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7812360" y="404664"/>
            <a:ext cx="1053480" cy="360040"/>
          </a:xfrm>
          <a:prstGeom prst="rect">
            <a:avLst/>
          </a:prstGeom>
        </p:spPr>
        <p:txBody>
          <a:bodyPr/>
          <a:lstStyle/>
          <a:p>
            <a:r>
              <a:rPr lang="de-DE"/>
              <a:t>Nr. </a:t>
            </a:r>
            <a:fld id="{112C73B6-0EF5-4EF5-9AF7-6CC9A067761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6956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7544" y="2127771"/>
            <a:ext cx="8280920" cy="43975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marL="803275" lvl="1" indent="-354013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004794"/>
              </a:buClr>
              <a:buSzPct val="100000"/>
              <a:buFont typeface="Wingdings 2" panose="05020102010507070707" pitchFamily="18" charset="2"/>
              <a:buChar char=""/>
            </a:pPr>
            <a:r>
              <a:rPr lang="de-DE" dirty="0"/>
              <a:t>Zweite Ebene</a:t>
            </a:r>
          </a:p>
          <a:p>
            <a:pPr marL="1165225" lvl="2" indent="-36195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004794"/>
              </a:buClr>
              <a:buFont typeface="Symbol" panose="05050102010706020507" pitchFamily="18" charset="2"/>
              <a:buChar char="-"/>
            </a:pPr>
            <a:r>
              <a:rPr lang="de-DE" dirty="0"/>
              <a:t>Dritte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31840" y="404664"/>
            <a:ext cx="4680520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de-DE" sz="1800" b="0" dirty="0">
                <a:latin typeface="Source Sans Pro Light" panose="020B0403030403020204" pitchFamily="34" charset="0"/>
                <a:ea typeface="Source Sans Pro Light" panose="020B0403030403020204" pitchFamily="34" charset="0"/>
                <a:cs typeface="Open Sans Condensed Light" panose="020B0306030504020204" pitchFamily="34" charset="0"/>
              </a:defRPr>
            </a:lvl1pPr>
          </a:lstStyle>
          <a:p>
            <a:pPr>
              <a:spcBef>
                <a:spcPct val="0"/>
              </a:spcBef>
            </a:pPr>
            <a:r>
              <a:rPr lang="en-US"/>
              <a:t>Project "easystats"</a:t>
            </a:r>
            <a:endParaRPr lang="en-US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8092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Folienüberschrift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672775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78" r:id="rId3"/>
    <p:sldLayoutId id="2147483679" r:id="rId4"/>
    <p:sldLayoutId id="2147483680" r:id="rId5"/>
    <p:sldLayoutId id="2147483666" r:id="rId6"/>
    <p:sldLayoutId id="2147483677" r:id="rId7"/>
    <p:sldLayoutId id="2147483667" r:id="rId8"/>
    <p:sldLayoutId id="2147483668" r:id="rId9"/>
    <p:sldLayoutId id="2147483669" r:id="rId10"/>
  </p:sldLayoutIdLst>
  <p:hf hdr="0"/>
  <p:txStyles>
    <p:titleStyle>
      <a:lvl1pPr marL="0" algn="ctr" defTabSz="914400" rtl="0" eaLnBrk="1" fontAlgn="base" latinLnBrk="0" hangingPunct="1">
        <a:spcBef>
          <a:spcPct val="0"/>
        </a:spcBef>
        <a:spcAft>
          <a:spcPct val="0"/>
        </a:spcAft>
        <a:buNone/>
        <a:defRPr lang="de-DE" sz="2800" b="0" kern="1200" dirty="0">
          <a:solidFill>
            <a:srgbClr val="004A93"/>
          </a:solidFill>
          <a:latin typeface="Source Sans Pro" panose="020B0503030403020204" pitchFamily="34" charset="0"/>
          <a:ea typeface="Source Sans Pro" panose="020B0503030403020204" pitchFamily="34" charset="0"/>
          <a:cs typeface="Open Sans" panose="020B0606030504020204" pitchFamily="34" charset="0"/>
        </a:defRPr>
      </a:lvl1pPr>
    </p:titleStyle>
    <p:bodyStyle>
      <a:lvl1pPr marL="449263" indent="-449263" algn="l" defTabSz="914400" rtl="0" eaLnBrk="1" fontAlgn="base" latinLnBrk="0" hangingPunct="1">
        <a:spcBef>
          <a:spcPct val="20000"/>
        </a:spcBef>
        <a:spcAft>
          <a:spcPct val="0"/>
        </a:spcAft>
        <a:buClr>
          <a:srgbClr val="004794"/>
        </a:buClr>
        <a:buSzPct val="100000"/>
        <a:buFont typeface="Wingdings 2" panose="05020102010507070707" pitchFamily="18" charset="2"/>
        <a:buChar char=""/>
        <a:defRPr lang="de-DE" sz="2200" b="0" kern="1200" dirty="0" smtClean="0">
          <a:solidFill>
            <a:schemeClr val="tx1">
              <a:lumMod val="75000"/>
              <a:lumOff val="25000"/>
            </a:schemeClr>
          </a:solidFill>
          <a:latin typeface="Source Sans Pro Light" panose="020B0403030403020204" pitchFamily="34" charset="0"/>
          <a:ea typeface="Source Sans Pro Light" panose="020B0403030403020204" pitchFamily="34" charset="0"/>
          <a:cs typeface="Open Sans" panose="020B0606030504020204" pitchFamily="34" charset="0"/>
        </a:defRPr>
      </a:lvl1pPr>
      <a:lvl2pPr marL="342000" indent="-342000" algn="l" defTabSz="914400" rtl="0" eaLnBrk="1" latinLnBrk="0" hangingPunct="1">
        <a:spcBef>
          <a:spcPts val="768"/>
        </a:spcBef>
        <a:buFont typeface="Arial" panose="020B0604020202020204" pitchFamily="34" charset="0"/>
        <a:buChar char="•"/>
        <a:defRPr lang="de-DE" sz="2000" kern="1200" dirty="0" smtClean="0">
          <a:solidFill>
            <a:schemeClr val="tx1">
              <a:lumMod val="75000"/>
              <a:lumOff val="25000"/>
            </a:schemeClr>
          </a:solidFill>
          <a:latin typeface="Source Sans Pro Light" panose="020B0403030403020204" pitchFamily="34" charset="0"/>
          <a:ea typeface="Source Sans Pro Light" panose="020B0403030403020204" pitchFamily="34" charset="0"/>
          <a:cs typeface="Open Sans" panose="020B0606030504020204" pitchFamily="34" charset="0"/>
        </a:defRPr>
      </a:lvl2pPr>
      <a:lvl3pPr marL="741600" indent="-284400" algn="l" defTabSz="914400" rtl="0" eaLnBrk="1" latinLnBrk="0" hangingPunct="1">
        <a:spcBef>
          <a:spcPts val="672"/>
        </a:spcBef>
        <a:buFont typeface="Symbol" panose="05050102010706020507" pitchFamily="18" charset="2"/>
        <a:buChar char="-"/>
        <a:defRPr lang="de-DE" sz="1800" kern="1200" dirty="0" smtClean="0">
          <a:solidFill>
            <a:schemeClr val="tx1">
              <a:lumMod val="75000"/>
              <a:lumOff val="25000"/>
            </a:schemeClr>
          </a:solidFill>
          <a:latin typeface="Source Sans Pro Light" panose="020B0403030403020204" pitchFamily="34" charset="0"/>
          <a:ea typeface="Source Sans Pro Light" panose="020B0403030403020204" pitchFamily="34" charset="0"/>
          <a:cs typeface="Open Sans" panose="020B0606030504020204" pitchFamily="34" charset="0"/>
        </a:defRPr>
      </a:lvl3pPr>
      <a:lvl4pPr marL="1144800" indent="-228600" algn="l" defTabSz="914400" rtl="0" eaLnBrk="1" latinLnBrk="0" hangingPunct="1">
        <a:spcBef>
          <a:spcPts val="576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02000" indent="-228600" algn="l" defTabSz="914400" rtl="0" eaLnBrk="1" latinLnBrk="0" hangingPunct="1">
        <a:spcBef>
          <a:spcPts val="24"/>
        </a:spcBef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0.jpg"/><Relationship Id="rId7" Type="http://schemas.openxmlformats.org/officeDocument/2006/relationships/image" Target="../media/image23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>
                <a:latin typeface="Source Sans Pro" panose="020B0503030403020204" pitchFamily="34" charset="0"/>
              </a:rPr>
              <a:t>Project „</a:t>
            </a:r>
            <a:r>
              <a:rPr lang="de-DE" dirty="0" err="1">
                <a:latin typeface="Source Sans Pro" panose="020B0503030403020204" pitchFamily="34" charset="0"/>
              </a:rPr>
              <a:t>easystats</a:t>
            </a:r>
            <a:r>
              <a:rPr lang="de-DE">
                <a:latin typeface="Source Sans Pro" panose="020B0503030403020204" pitchFamily="34" charset="0"/>
              </a:rPr>
              <a:t>“</a:t>
            </a:r>
            <a:r>
              <a:rPr lang="de-DE" dirty="0">
                <a:latin typeface="Source Sans Pro" panose="020B0503030403020204" pitchFamily="34" charset="0"/>
              </a:rPr>
              <a:t/>
            </a:r>
            <a:br>
              <a:rPr lang="de-DE" dirty="0">
                <a:latin typeface="Source Sans Pro" panose="020B0503030403020204" pitchFamily="34" charset="0"/>
              </a:rPr>
            </a:br>
            <a:r>
              <a:rPr lang="de-DE" dirty="0">
                <a:latin typeface="Source Sans Pro" panose="020B0503030403020204" pitchFamily="34" charset="0"/>
              </a:rPr>
              <a:t>Making R </a:t>
            </a:r>
            <a:r>
              <a:rPr lang="de-DE" dirty="0" err="1">
                <a:latin typeface="Source Sans Pro" panose="020B0503030403020204" pitchFamily="34" charset="0"/>
              </a:rPr>
              <a:t>stats</a:t>
            </a:r>
            <a:r>
              <a:rPr lang="de-DE" dirty="0">
                <a:latin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</a:rPr>
              <a:t>easier</a:t>
            </a:r>
            <a:r>
              <a:rPr lang="de-DE" dirty="0">
                <a:latin typeface="Source Sans Pro" panose="020B0503030403020204" pitchFamily="34" charset="0"/>
              </a:rPr>
              <a:t>!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16th Meeting of the Hamburg R-User-Group, 13th Feb 2019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6"/>
          </p:nvPr>
        </p:nvSpPr>
        <p:spPr>
          <a:xfrm>
            <a:off x="360000" y="4581128"/>
            <a:ext cx="8532480" cy="2276872"/>
          </a:xfrm>
        </p:spPr>
        <p:txBody>
          <a:bodyPr>
            <a:normAutofit/>
          </a:bodyPr>
          <a:lstStyle/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de-DE" sz="1800" dirty="0">
                <a:solidFill>
                  <a:srgbClr val="002060"/>
                </a:solidFill>
                <a:latin typeface="Source Sans Pro Light" panose="020B0403030403020204" pitchFamily="34" charset="0"/>
                <a:cs typeface="Open Sans" panose="020B0606030504020204" pitchFamily="34" charset="0"/>
              </a:rPr>
              <a:t>Daniel Lüdecke</a:t>
            </a:r>
            <a:br>
              <a:rPr lang="de-DE" sz="1800" dirty="0">
                <a:solidFill>
                  <a:srgbClr val="002060"/>
                </a:solidFill>
                <a:latin typeface="Source Sans Pro Light" panose="020B0403030403020204" pitchFamily="34" charset="0"/>
                <a:cs typeface="Open Sans" panose="020B0606030504020204" pitchFamily="34" charset="0"/>
              </a:rPr>
            </a:br>
            <a:r>
              <a:rPr lang="de-DE" sz="1800" dirty="0">
                <a:solidFill>
                  <a:srgbClr val="002060"/>
                </a:solidFill>
                <a:latin typeface="Source Sans Pro Light" panose="020B0403030403020204" pitchFamily="34" charset="0"/>
                <a:cs typeface="Open Sans" panose="020B0606030504020204" pitchFamily="34" charset="0"/>
              </a:rPr>
              <a:t>d.luedecke@uke.de</a:t>
            </a:r>
          </a:p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de-DE" sz="1800" dirty="0">
                <a:solidFill>
                  <a:srgbClr val="002060"/>
                </a:solidFill>
                <a:latin typeface="Source Sans Pro Light" panose="020B0403030403020204" pitchFamily="34" charset="0"/>
                <a:cs typeface="Open Sans" panose="020B0606030504020204" pitchFamily="34" charset="0"/>
              </a:rPr>
              <a:t>https://github.com/easystats</a:t>
            </a:r>
          </a:p>
        </p:txBody>
      </p:sp>
    </p:spTree>
    <p:extLst>
      <p:ext uri="{BB962C8B-B14F-4D97-AF65-F5344CB8AC3E}">
        <p14:creationId xmlns:p14="http://schemas.microsoft.com/office/powerpoint/2010/main" val="4055687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0FC0C19D-1682-4679-8E1E-D2E399E12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Project "</a:t>
            </a:r>
            <a:r>
              <a:rPr lang="en-US" dirty="0" err="1"/>
              <a:t>easystats</a:t>
            </a:r>
            <a:r>
              <a:rPr lang="en-US" dirty="0"/>
              <a:t>"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xmlns="" id="{F945D4CE-7FAD-45BF-A641-06AE09C0E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Model </a:t>
            </a:r>
            <a:r>
              <a:rPr lang="de-DE" dirty="0" err="1"/>
              <a:t>objects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terrifying</a:t>
            </a:r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5BB6C03E-B970-4FA5-83BD-DA2E462C35A1}"/>
              </a:ext>
            </a:extLst>
          </p:cNvPr>
          <p:cNvSpPr txBox="1"/>
          <p:nvPr/>
        </p:nvSpPr>
        <p:spPr>
          <a:xfrm>
            <a:off x="9919" y="2420887"/>
            <a:ext cx="5714209" cy="34189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80000" tIns="108000" rIns="180000" bIns="108000" rtlCol="0">
            <a:spAutoFit/>
          </a:bodyPr>
          <a:lstStyle/>
          <a:p>
            <a:r>
              <a:rPr lang="nl-NL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# model frame?</a:t>
            </a:r>
          </a:p>
          <a:p>
            <a:endParaRPr lang="nl-NL" sz="1600" dirty="0">
              <a:solidFill>
                <a:schemeClr val="tx2"/>
              </a:solidFill>
              <a:latin typeface="Liberation Mono" panose="02070409020205020404" pitchFamily="49" charset="0"/>
              <a:cs typeface="Liberation Mono" panose="02070409020205020404" pitchFamily="49" charset="0"/>
            </a:endParaRPr>
          </a:p>
          <a:p>
            <a:r>
              <a:rPr lang="nl-NL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library(nlme)</a:t>
            </a:r>
          </a:p>
          <a:p>
            <a:endParaRPr lang="nl-NL" sz="1600" dirty="0">
              <a:solidFill>
                <a:schemeClr val="tx2"/>
              </a:solidFill>
              <a:latin typeface="Liberation Mono" panose="02070409020205020404" pitchFamily="49" charset="0"/>
              <a:cs typeface="Liberation Mono" panose="02070409020205020404" pitchFamily="49" charset="0"/>
            </a:endParaRPr>
          </a:p>
          <a:p>
            <a:r>
              <a:rPr lang="nl-NL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m &lt;- gls(</a:t>
            </a:r>
          </a:p>
          <a:p>
            <a:r>
              <a:rPr lang="nl-NL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  follicles ~ sin(2*pi*Time) + </a:t>
            </a:r>
          </a:p>
          <a:p>
            <a:r>
              <a:rPr lang="nl-NL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  cos(2*pi*Time), Ovary, </a:t>
            </a:r>
          </a:p>
          <a:p>
            <a:r>
              <a:rPr lang="nl-NL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  correlation = corAR1(form = ~ 1 | Mare)</a:t>
            </a:r>
          </a:p>
          <a:p>
            <a:r>
              <a:rPr lang="nl-NL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)</a:t>
            </a:r>
          </a:p>
          <a:p>
            <a:endParaRPr lang="nl-NL" sz="1600" dirty="0">
              <a:solidFill>
                <a:schemeClr val="tx2"/>
              </a:solidFill>
              <a:latin typeface="Liberation Mono" panose="02070409020205020404" pitchFamily="49" charset="0"/>
              <a:cs typeface="Liberation Mono" panose="02070409020205020404" pitchFamily="49" charset="0"/>
            </a:endParaRPr>
          </a:p>
          <a:p>
            <a:r>
              <a:rPr lang="nl-NL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model.frame(m)</a:t>
            </a:r>
          </a:p>
          <a:p>
            <a:r>
              <a:rPr lang="nl-NL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#&gt; corStruct  parameters:</a:t>
            </a:r>
          </a:p>
          <a:p>
            <a:r>
              <a:rPr lang="nl-NL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#&gt; [1] 1.960656</a:t>
            </a:r>
          </a:p>
        </p:txBody>
      </p:sp>
      <p:pic>
        <p:nvPicPr>
          <p:cNvPr id="3" name="Inhaltsplatzhalter 2">
            <a:extLst>
              <a:ext uri="{FF2B5EF4-FFF2-40B4-BE49-F238E27FC236}">
                <a16:creationId xmlns:a16="http://schemas.microsoft.com/office/drawing/2014/main" xmlns="" id="{8AFA4034-B74C-496E-BC01-CDF31F1FC06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270122"/>
            <a:ext cx="3102303" cy="3600000"/>
          </a:xfrm>
        </p:spPr>
      </p:pic>
    </p:spTree>
    <p:extLst>
      <p:ext uri="{BB962C8B-B14F-4D97-AF65-F5344CB8AC3E}">
        <p14:creationId xmlns:p14="http://schemas.microsoft.com/office/powerpoint/2010/main" val="7732394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0FC0C19D-1682-4679-8E1E-D2E399E12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Project "</a:t>
            </a:r>
            <a:r>
              <a:rPr lang="en-US" dirty="0" err="1"/>
              <a:t>easystats</a:t>
            </a:r>
            <a:r>
              <a:rPr lang="en-US" dirty="0"/>
              <a:t>"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xmlns="" id="{F945D4CE-7FAD-45BF-A641-06AE09C0E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Model </a:t>
            </a:r>
            <a:r>
              <a:rPr lang="de-DE" dirty="0" err="1"/>
              <a:t>objects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terrifying</a:t>
            </a:r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5BB6C03E-B970-4FA5-83BD-DA2E462C35A1}"/>
              </a:ext>
            </a:extLst>
          </p:cNvPr>
          <p:cNvSpPr txBox="1"/>
          <p:nvPr/>
        </p:nvSpPr>
        <p:spPr>
          <a:xfrm>
            <a:off x="0" y="2420887"/>
            <a:ext cx="5724128" cy="26803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80000" tIns="108000" rIns="180000" bIns="108000" rtlCol="0">
            <a:spAutoFit/>
          </a:bodyPr>
          <a:lstStyle/>
          <a:p>
            <a:r>
              <a:rPr lang="nl-NL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# model family?</a:t>
            </a:r>
          </a:p>
          <a:p>
            <a:endParaRPr lang="en-US" sz="1600" dirty="0">
              <a:solidFill>
                <a:schemeClr val="tx2"/>
              </a:solidFill>
              <a:latin typeface="Liberation Mono" panose="02070409020205020404" pitchFamily="49" charset="0"/>
              <a:cs typeface="Liberation Mono" panose="02070409020205020404" pitchFamily="49" charset="0"/>
            </a:endParaRPr>
          </a:p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fm1 &lt;- </a:t>
            </a:r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lme</a:t>
            </a:r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(</a:t>
            </a:r>
          </a:p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  distance ~ age, data = </a:t>
            </a:r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Orthodont</a:t>
            </a:r>
            <a:endParaRPr lang="en-US" sz="1600" dirty="0">
              <a:solidFill>
                <a:schemeClr val="tx2"/>
              </a:solidFill>
              <a:latin typeface="Liberation Mono" panose="02070409020205020404" pitchFamily="49" charset="0"/>
              <a:cs typeface="Liberation Mono" panose="02070409020205020404" pitchFamily="49" charset="0"/>
            </a:endParaRPr>
          </a:p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)</a:t>
            </a:r>
          </a:p>
          <a:p>
            <a:endParaRPr lang="en-US" sz="1600" dirty="0">
              <a:solidFill>
                <a:schemeClr val="tx2"/>
              </a:solidFill>
              <a:latin typeface="Liberation Mono" panose="02070409020205020404" pitchFamily="49" charset="0"/>
              <a:cs typeface="Liberation Mono" panose="02070409020205020404" pitchFamily="49" charset="0"/>
            </a:endParaRPr>
          </a:p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family(fm1)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#&gt; Error in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UseMethod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("family") : 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#&gt;   no applicable method for 'family’</a:t>
            </a:r>
            <a:b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#&gt;   applied to an object of class "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lme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"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xmlns="" id="{ACC88CA9-43D9-4EC7-8353-01A2FA0A05D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" name="Inhaltsplatzhalter 2">
            <a:extLst>
              <a:ext uri="{FF2B5EF4-FFF2-40B4-BE49-F238E27FC236}">
                <a16:creationId xmlns:a16="http://schemas.microsoft.com/office/drawing/2014/main" xmlns="" id="{7642EB22-60DE-4FC9-8D6E-8C945326D4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270122"/>
            <a:ext cx="3102303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820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0FC0C19D-1682-4679-8E1E-D2E399E12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/>
              <a:t>Project "easystats"</a:t>
            </a:r>
            <a:endParaRPr lang="en-US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xmlns="" id="{F945D4CE-7FAD-45BF-A641-06AE09C0E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Model </a:t>
            </a:r>
            <a:r>
              <a:rPr lang="de-DE" dirty="0" err="1"/>
              <a:t>objects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terrifying</a:t>
            </a:r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5BB6C03E-B970-4FA5-83BD-DA2E462C35A1}"/>
              </a:ext>
            </a:extLst>
          </p:cNvPr>
          <p:cNvSpPr txBox="1"/>
          <p:nvPr/>
        </p:nvSpPr>
        <p:spPr>
          <a:xfrm>
            <a:off x="0" y="2421603"/>
            <a:ext cx="5724128" cy="36652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80000" tIns="108000" rIns="180000" bIns="108000" rtlCol="0">
            <a:spAutoFit/>
          </a:bodyPr>
          <a:lstStyle/>
          <a:p>
            <a:r>
              <a:rPr lang="nl-NL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# model terms?</a:t>
            </a:r>
          </a:p>
          <a:p>
            <a:endParaRPr lang="en-US" sz="1600" dirty="0">
              <a:solidFill>
                <a:schemeClr val="tx2"/>
              </a:solidFill>
              <a:latin typeface="Liberation Mono" panose="02070409020205020404" pitchFamily="49" charset="0"/>
              <a:cs typeface="Liberation Mono" panose="02070409020205020404" pitchFamily="49" charset="0"/>
            </a:endParaRPr>
          </a:p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library(</a:t>
            </a:r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MCMCglmm</a:t>
            </a:r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)</a:t>
            </a:r>
          </a:p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data(</a:t>
            </a:r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PlodiaPO</a:t>
            </a:r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)</a:t>
            </a:r>
          </a:p>
          <a:p>
            <a:endParaRPr lang="en-US" sz="1600" dirty="0">
              <a:solidFill>
                <a:schemeClr val="tx2"/>
              </a:solidFill>
              <a:latin typeface="Liberation Mono" panose="02070409020205020404" pitchFamily="49" charset="0"/>
              <a:cs typeface="Liberation Mono" panose="02070409020205020404" pitchFamily="49" charset="0"/>
            </a:endParaRPr>
          </a:p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m &lt;- </a:t>
            </a:r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MCMCglmm</a:t>
            </a:r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(</a:t>
            </a:r>
          </a:p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  PO~1, random=~</a:t>
            </a:r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FSfamily</a:t>
            </a:r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, data=</a:t>
            </a:r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PlodiaPO</a:t>
            </a:r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,</a:t>
            </a:r>
          </a:p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  verbose=FALSE, </a:t>
            </a:r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nitt</a:t>
            </a:r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=1300, </a:t>
            </a:r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burnin</a:t>
            </a:r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=300,</a:t>
            </a:r>
          </a:p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  thin=1</a:t>
            </a:r>
          </a:p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)</a:t>
            </a:r>
          </a:p>
          <a:p>
            <a:endParaRPr lang="en-US" sz="1600" dirty="0">
              <a:solidFill>
                <a:schemeClr val="tx2"/>
              </a:solidFill>
              <a:latin typeface="Liberation Mono" panose="02070409020205020404" pitchFamily="49" charset="0"/>
              <a:cs typeface="Liberation Mono" panose="02070409020205020404" pitchFamily="49" charset="0"/>
            </a:endParaRPr>
          </a:p>
          <a:p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all.vars</a:t>
            </a:r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(terms(m))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#&gt; Error in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terms.default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(m) : no 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#&gt; terms component nor attribute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xmlns="" id="{8A35C46B-6FA1-4FA7-8603-FE979BA7FE3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" name="Inhaltsplatzhalter 2">
            <a:extLst>
              <a:ext uri="{FF2B5EF4-FFF2-40B4-BE49-F238E27FC236}">
                <a16:creationId xmlns:a16="http://schemas.microsoft.com/office/drawing/2014/main" xmlns="" id="{2AAA0C88-246A-47B1-8154-75B0D77D23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270122"/>
            <a:ext cx="3102303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854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67DE0ECA-5E5C-43D9-A4C4-B3A31EB20E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4193606"/>
            <a:ext cx="7772400" cy="1500187"/>
          </a:xfrm>
        </p:spPr>
        <p:txBody>
          <a:bodyPr>
            <a:normAutofit/>
          </a:bodyPr>
          <a:lstStyle/>
          <a:p>
            <a:r>
              <a:rPr lang="en-US" sz="1800" dirty="0"/>
              <a:t>Gain insight into your models!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xmlns="" id="{99510B2A-C3A7-4CD7-A56D-FB23433FFE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742" y="1164207"/>
            <a:ext cx="3670516" cy="4251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3971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xmlns="" id="{FF895708-38EE-4371-8B22-E82F604061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766" y="3691987"/>
            <a:ext cx="2183229" cy="2520000"/>
          </a:xfrm>
          <a:prstGeom prst="rect">
            <a:avLst/>
          </a:prstGeom>
        </p:spPr>
      </p:pic>
      <p:sp>
        <p:nvSpPr>
          <p:cNvPr id="2" name="Inhaltsplatzhalter 1">
            <a:extLst>
              <a:ext uri="{FF2B5EF4-FFF2-40B4-BE49-F238E27FC236}">
                <a16:creationId xmlns:a16="http://schemas.microsoft.com/office/drawing/2014/main" xmlns="" id="{917F168F-F8CE-4DD4-BCEA-59877FE06A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Thanks to a stunning </a:t>
            </a:r>
            <a:r>
              <a:rPr lang="en-GB" dirty="0">
                <a:solidFill>
                  <a:srgbClr val="C00000"/>
                </a:solidFill>
              </a:rPr>
              <a:t>x-ray-technology</a:t>
            </a:r>
            <a:r>
              <a:rPr lang="en-GB" dirty="0"/>
              <a:t>, the </a:t>
            </a:r>
            <a:r>
              <a:rPr lang="en-GB" i="1" dirty="0">
                <a:solidFill>
                  <a:schemeClr val="tx2"/>
                </a:solidFill>
              </a:rPr>
              <a:t>insight</a:t>
            </a:r>
            <a:r>
              <a:rPr lang="en-GB" dirty="0"/>
              <a:t>-package allows to easily get insights into your model object!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252315B1-7337-4C45-8A5C-CBD6F1F21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/>
              <a:t>Project "easystats"</a:t>
            </a:r>
            <a:endParaRPr lang="en-US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xmlns="" id="{E88D0AAF-755E-438D-A419-21BAF2BB4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Gain insight into your models!</a:t>
            </a:r>
            <a:endParaRPr lang="de-DE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xmlns="" id="{0D920E20-9C3B-45F7-B7DF-E0C531E13B0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688" y="3691987"/>
            <a:ext cx="2171612" cy="2520000"/>
          </a:xfr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xmlns="" id="{EB7FEFC9-05FF-4A8D-B810-D4F75C09ADAD}"/>
              </a:ext>
            </a:extLst>
          </p:cNvPr>
          <p:cNvSpPr/>
          <p:nvPr/>
        </p:nvSpPr>
        <p:spPr>
          <a:xfrm rot="20478166">
            <a:off x="455628" y="3368824"/>
            <a:ext cx="375173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6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Source Sans Pro" panose="020B0503030403020204" pitchFamily="34" charset="0"/>
              </a:rPr>
              <a:t>without</a:t>
            </a:r>
            <a:r>
              <a:rPr lang="de-DE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Source Sans Pro" panose="020B0503030403020204" pitchFamily="34" charset="0"/>
              </a:rPr>
              <a:t> </a:t>
            </a:r>
            <a:r>
              <a:rPr lang="de-DE" sz="36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Source Sans Pro" panose="020B0503030403020204" pitchFamily="34" charset="0"/>
              </a:rPr>
              <a:t>insight</a:t>
            </a:r>
            <a:r>
              <a:rPr lang="de-DE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Source Sans Pro" panose="020B0503030403020204" pitchFamily="34" charset="0"/>
              </a:rPr>
              <a:t>…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xmlns="" id="{2AEA2081-5C64-4D74-A8A5-C8EE9250A2BE}"/>
              </a:ext>
            </a:extLst>
          </p:cNvPr>
          <p:cNvSpPr/>
          <p:nvPr/>
        </p:nvSpPr>
        <p:spPr>
          <a:xfrm rot="20478166">
            <a:off x="4661367" y="3368822"/>
            <a:ext cx="305602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6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Source Sans Pro" panose="020B0503030403020204" pitchFamily="34" charset="0"/>
              </a:rPr>
              <a:t>with</a:t>
            </a:r>
            <a:r>
              <a:rPr lang="de-DE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Source Sans Pro" panose="020B0503030403020204" pitchFamily="34" charset="0"/>
              </a:rPr>
              <a:t> </a:t>
            </a:r>
            <a:r>
              <a:rPr lang="de-DE" sz="36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Source Sans Pro" panose="020B0503030403020204" pitchFamily="34" charset="0"/>
              </a:rPr>
              <a:t>insight</a:t>
            </a:r>
            <a:r>
              <a:rPr lang="de-DE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Source Sans Pro" panose="020B0503030403020204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5865186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xmlns="" id="{FF895708-38EE-4371-8B22-E82F604061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766" y="3691987"/>
            <a:ext cx="2183229" cy="2520000"/>
          </a:xfrm>
          <a:prstGeom prst="rect">
            <a:avLst/>
          </a:prstGeom>
        </p:spPr>
      </p:pic>
      <p:sp>
        <p:nvSpPr>
          <p:cNvPr id="2" name="Inhaltsplatzhalter 1">
            <a:extLst>
              <a:ext uri="{FF2B5EF4-FFF2-40B4-BE49-F238E27FC236}">
                <a16:creationId xmlns:a16="http://schemas.microsoft.com/office/drawing/2014/main" xmlns="" id="{917F168F-F8CE-4DD4-BCEA-59877FE06A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Simple, consistent API:</a:t>
            </a:r>
          </a:p>
          <a:p>
            <a:pPr lvl="1"/>
            <a:r>
              <a:rPr lang="en-GB" sz="1800" dirty="0">
                <a:solidFill>
                  <a:schemeClr val="tx2"/>
                </a:solidFill>
                <a:latin typeface="Liberation Mono" panose="02070309020205020404" pitchFamily="49" charset="0"/>
              </a:rPr>
              <a:t>get_*()</a:t>
            </a:r>
            <a:r>
              <a:rPr lang="en-GB" dirty="0"/>
              <a:t> to retrieve data, </a:t>
            </a:r>
            <a:r>
              <a:rPr lang="en-GB" sz="1800" dirty="0">
                <a:solidFill>
                  <a:schemeClr val="tx2"/>
                </a:solidFill>
                <a:latin typeface="Liberation Mono" panose="02070309020205020404" pitchFamily="49" charset="0"/>
              </a:rPr>
              <a:t>find_()*</a:t>
            </a:r>
            <a:r>
              <a:rPr lang="en-GB" dirty="0"/>
              <a:t> to access model information.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252315B1-7337-4C45-8A5C-CBD6F1F21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/>
              <a:t>Project "easystats"</a:t>
            </a:r>
            <a:endParaRPr lang="en-US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xmlns="" id="{E88D0AAF-755E-438D-A419-21BAF2BB4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Gain insight into your models!</a:t>
            </a:r>
            <a:endParaRPr lang="de-DE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xmlns="" id="{0D920E20-9C3B-45F7-B7DF-E0C531E13B0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688" y="3691987"/>
            <a:ext cx="2171612" cy="2520000"/>
          </a:xfr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xmlns="" id="{EB7FEFC9-05FF-4A8D-B810-D4F75C09ADAD}"/>
              </a:ext>
            </a:extLst>
          </p:cNvPr>
          <p:cNvSpPr/>
          <p:nvPr/>
        </p:nvSpPr>
        <p:spPr>
          <a:xfrm rot="20478166">
            <a:off x="455628" y="3368824"/>
            <a:ext cx="375173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6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Source Sans Pro" panose="020B0503030403020204" pitchFamily="34" charset="0"/>
              </a:rPr>
              <a:t>without</a:t>
            </a:r>
            <a:r>
              <a:rPr lang="de-DE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Source Sans Pro" panose="020B0503030403020204" pitchFamily="34" charset="0"/>
              </a:rPr>
              <a:t> </a:t>
            </a:r>
            <a:r>
              <a:rPr lang="de-DE" sz="36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Source Sans Pro" panose="020B0503030403020204" pitchFamily="34" charset="0"/>
              </a:rPr>
              <a:t>insight</a:t>
            </a:r>
            <a:r>
              <a:rPr lang="de-DE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Source Sans Pro" panose="020B0503030403020204" pitchFamily="34" charset="0"/>
              </a:rPr>
              <a:t>…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xmlns="" id="{2AEA2081-5C64-4D74-A8A5-C8EE9250A2BE}"/>
              </a:ext>
            </a:extLst>
          </p:cNvPr>
          <p:cNvSpPr/>
          <p:nvPr/>
        </p:nvSpPr>
        <p:spPr>
          <a:xfrm rot="20478166">
            <a:off x="4661367" y="3368822"/>
            <a:ext cx="305602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6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Source Sans Pro" panose="020B0503030403020204" pitchFamily="34" charset="0"/>
              </a:rPr>
              <a:t>with</a:t>
            </a:r>
            <a:r>
              <a:rPr lang="de-DE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Source Sans Pro" panose="020B0503030403020204" pitchFamily="34" charset="0"/>
              </a:rPr>
              <a:t> </a:t>
            </a:r>
            <a:r>
              <a:rPr lang="de-DE" sz="36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Source Sans Pro" panose="020B0503030403020204" pitchFamily="34" charset="0"/>
              </a:rPr>
              <a:t>insight</a:t>
            </a:r>
            <a:r>
              <a:rPr lang="de-DE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Source Sans Pro" panose="020B0503030403020204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2786961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xmlns="" id="{9EEF70E0-DC88-48AD-8EF7-031F96353D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goal of this package is to provide tools that make it </a:t>
            </a:r>
            <a:r>
              <a:rPr lang="en-US" dirty="0">
                <a:solidFill>
                  <a:srgbClr val="C00000"/>
                </a:solidFill>
              </a:rPr>
              <a:t>easy</a:t>
            </a:r>
            <a:r>
              <a:rPr lang="en-US" dirty="0"/>
              <a:t> and </a:t>
            </a:r>
            <a:r>
              <a:rPr lang="en-US" dirty="0">
                <a:solidFill>
                  <a:srgbClr val="C00000"/>
                </a:solidFill>
              </a:rPr>
              <a:t>intuitive</a:t>
            </a:r>
            <a:r>
              <a:rPr lang="en-US" dirty="0"/>
              <a:t> to access information contained in various models. </a:t>
            </a:r>
          </a:p>
          <a:p>
            <a:endParaRPr lang="en-US" dirty="0"/>
          </a:p>
          <a:p>
            <a:r>
              <a:rPr lang="en-US" dirty="0"/>
              <a:t>Although there are generic functions to get information and data from models, many modelling-functions from different packages do not provide such methods to access these information.</a:t>
            </a:r>
          </a:p>
          <a:p>
            <a:endParaRPr lang="en-US" dirty="0"/>
          </a:p>
          <a:p>
            <a:r>
              <a:rPr lang="en-US" i="1" dirty="0">
                <a:solidFill>
                  <a:schemeClr val="tx2"/>
                </a:solidFill>
              </a:rPr>
              <a:t>insight</a:t>
            </a:r>
            <a:r>
              <a:rPr lang="en-US" dirty="0"/>
              <a:t> aims at closing this gap by providing </a:t>
            </a:r>
            <a:r>
              <a:rPr lang="en-US" dirty="0">
                <a:solidFill>
                  <a:srgbClr val="C00000"/>
                </a:solidFill>
              </a:rPr>
              <a:t>consistent</a:t>
            </a:r>
            <a:r>
              <a:rPr lang="en-US" dirty="0"/>
              <a:t> functions that work for (almost) any models.</a:t>
            </a:r>
          </a:p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51B427D6-C78C-4800-A708-8DE04DA34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Project "</a:t>
            </a:r>
            <a:r>
              <a:rPr lang="en-US" dirty="0" err="1"/>
              <a:t>easystats</a:t>
            </a:r>
            <a:r>
              <a:rPr lang="en-US" dirty="0"/>
              <a:t>"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xmlns="" id="{4ACCE5D5-075E-481D-B9C5-A3074B841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Objectives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xmlns="" id="{91EE5F19-F06C-41B0-A917-E9959AFBDF9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15445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0FC0C19D-1682-4679-8E1E-D2E399E12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/>
              <a:t>Project "easystats"</a:t>
            </a:r>
            <a:endParaRPr lang="en-US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xmlns="" id="{F945D4CE-7FAD-45BF-A641-06AE09C0E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I‘m</a:t>
            </a:r>
            <a:r>
              <a:rPr lang="de-DE" dirty="0"/>
              <a:t> </a:t>
            </a:r>
            <a:r>
              <a:rPr lang="de-DE" dirty="0" err="1"/>
              <a:t>afraid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5BB6C03E-B970-4FA5-83BD-DA2E462C35A1}"/>
              </a:ext>
            </a:extLst>
          </p:cNvPr>
          <p:cNvSpPr txBox="1"/>
          <p:nvPr/>
        </p:nvSpPr>
        <p:spPr>
          <a:xfrm>
            <a:off x="9918" y="2420887"/>
            <a:ext cx="5570193" cy="39114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80000" tIns="108000" rIns="180000" bIns="108000" rtlCol="0">
            <a:spAutoFit/>
          </a:bodyPr>
          <a:lstStyle/>
          <a:p>
            <a:r>
              <a:rPr lang="nl-NL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library(insight)</a:t>
            </a:r>
          </a:p>
          <a:p>
            <a:r>
              <a:rPr lang="nl-NL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library(nlme)</a:t>
            </a:r>
          </a:p>
          <a:p>
            <a:endParaRPr lang="nl-NL" sz="1600" dirty="0">
              <a:solidFill>
                <a:schemeClr val="tx2"/>
              </a:solidFill>
              <a:latin typeface="Liberation Mono" panose="02070409020205020404" pitchFamily="49" charset="0"/>
              <a:cs typeface="Liberation Mono" panose="02070409020205020404" pitchFamily="49" charset="0"/>
            </a:endParaRPr>
          </a:p>
          <a:p>
            <a:r>
              <a:rPr lang="nl-NL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m &lt;- gls(</a:t>
            </a:r>
          </a:p>
          <a:p>
            <a:r>
              <a:rPr lang="nl-NL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  follicles ~ sin(2*pi*Time) + </a:t>
            </a:r>
          </a:p>
          <a:p>
            <a:r>
              <a:rPr lang="nl-NL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  cos(2*pi*Time), Ovary, </a:t>
            </a:r>
          </a:p>
          <a:p>
            <a:r>
              <a:rPr lang="nl-NL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  correlation = corAR1(form = ~ 1 | Mare)</a:t>
            </a:r>
          </a:p>
          <a:p>
            <a:r>
              <a:rPr lang="nl-NL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)</a:t>
            </a:r>
          </a:p>
          <a:p>
            <a:endParaRPr lang="nl-NL" sz="1600" dirty="0">
              <a:solidFill>
                <a:schemeClr val="tx2"/>
              </a:solidFill>
              <a:latin typeface="Liberation Mono" panose="02070409020205020404" pitchFamily="49" charset="0"/>
              <a:cs typeface="Liberation Mono" panose="02070409020205020404" pitchFamily="49" charset="0"/>
            </a:endParaRPr>
          </a:p>
          <a:p>
            <a:r>
              <a:rPr lang="nl-NL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get_data(m)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#&gt;     Mare        Time follicles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#&gt; 1      1 -0.13636360        20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#&gt; 2      1 -0.09090910        15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#&gt; 3      1 -0.04545455        19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#&gt; ... </a:t>
            </a:r>
            <a:r>
              <a:rPr lang="en-US" sz="1600" i="1" dirty="0">
                <a:solidFill>
                  <a:schemeClr val="bg1">
                    <a:lumMod val="50000"/>
                  </a:schemeClr>
                </a:solidFill>
                <a:latin typeface="Source Sans Pro Light" panose="020B0403030403020204" pitchFamily="34" charset="0"/>
                <a:cs typeface="Liberation Mono" panose="02070409020205020404" pitchFamily="49" charset="0"/>
              </a:rPr>
              <a:t>(truncated)</a:t>
            </a:r>
            <a:endParaRPr lang="nl-NL" sz="1600" i="1" dirty="0">
              <a:solidFill>
                <a:schemeClr val="bg1">
                  <a:lumMod val="50000"/>
                </a:schemeClr>
              </a:solidFill>
              <a:latin typeface="Source Sans Pro Light" panose="020B0403030403020204" pitchFamily="34" charset="0"/>
              <a:cs typeface="Liberation Mono" panose="02070409020205020404" pitchFamily="49" charset="0"/>
            </a:endParaRPr>
          </a:p>
        </p:txBody>
      </p:sp>
      <p:pic>
        <p:nvPicPr>
          <p:cNvPr id="3" name="Inhaltsplatzhalter 2">
            <a:extLst>
              <a:ext uri="{FF2B5EF4-FFF2-40B4-BE49-F238E27FC236}">
                <a16:creationId xmlns:a16="http://schemas.microsoft.com/office/drawing/2014/main" xmlns="" id="{CEF85EFD-AB38-43A6-87C8-FCB2B77AE55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420887"/>
            <a:ext cx="3118893" cy="3600000"/>
          </a:xfrm>
        </p:spPr>
      </p:pic>
    </p:spTree>
    <p:extLst>
      <p:ext uri="{BB962C8B-B14F-4D97-AF65-F5344CB8AC3E}">
        <p14:creationId xmlns:p14="http://schemas.microsoft.com/office/powerpoint/2010/main" val="25497392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0FC0C19D-1682-4679-8E1E-D2E399E12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/>
              <a:t>Project "easystats"</a:t>
            </a:r>
            <a:endParaRPr lang="en-US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xmlns="" id="{F945D4CE-7FAD-45BF-A641-06AE09C0E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I‘m</a:t>
            </a:r>
            <a:r>
              <a:rPr lang="de-DE" dirty="0"/>
              <a:t> </a:t>
            </a:r>
            <a:r>
              <a:rPr lang="de-DE" dirty="0" err="1"/>
              <a:t>afraid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5BB6C03E-B970-4FA5-83BD-DA2E462C35A1}"/>
              </a:ext>
            </a:extLst>
          </p:cNvPr>
          <p:cNvSpPr txBox="1"/>
          <p:nvPr/>
        </p:nvSpPr>
        <p:spPr>
          <a:xfrm>
            <a:off x="0" y="2421603"/>
            <a:ext cx="5580112" cy="440387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80000" tIns="108000" rIns="180000" bIns="108000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library(</a:t>
            </a:r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MCMCglmm</a:t>
            </a:r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)</a:t>
            </a:r>
          </a:p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data(</a:t>
            </a:r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PlodiaPO</a:t>
            </a:r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)</a:t>
            </a:r>
          </a:p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m &lt;- </a:t>
            </a:r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MCMCglmm</a:t>
            </a:r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(</a:t>
            </a:r>
          </a:p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  PO~1, random=~</a:t>
            </a:r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FSfamily</a:t>
            </a:r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, data=</a:t>
            </a:r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PlodiaPO</a:t>
            </a:r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,</a:t>
            </a:r>
          </a:p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  verbose=FALSE, </a:t>
            </a:r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nitt</a:t>
            </a:r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=1300, </a:t>
            </a:r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burnin</a:t>
            </a:r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=300,</a:t>
            </a:r>
          </a:p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  thin=1</a:t>
            </a:r>
          </a:p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)</a:t>
            </a:r>
          </a:p>
          <a:p>
            <a:endParaRPr lang="en-US" sz="1600" dirty="0">
              <a:solidFill>
                <a:schemeClr val="tx2"/>
              </a:solidFill>
              <a:latin typeface="Liberation Mono" panose="02070409020205020404" pitchFamily="49" charset="0"/>
              <a:cs typeface="Liberation Mono" panose="02070409020205020404" pitchFamily="49" charset="0"/>
            </a:endParaRPr>
          </a:p>
          <a:p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find_terms</a:t>
            </a:r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(m)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$response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[1] "PO"</a:t>
            </a:r>
          </a:p>
          <a:p>
            <a:endParaRPr lang="en-US" sz="1600" dirty="0">
              <a:solidFill>
                <a:schemeClr val="bg1">
                  <a:lumMod val="50000"/>
                </a:schemeClr>
              </a:solidFill>
              <a:latin typeface="Liberation Mono" panose="02070409020205020404" pitchFamily="49" charset="0"/>
              <a:cs typeface="Liberation Mono" panose="02070409020205020404" pitchFamily="49" charset="0"/>
            </a:endParaRP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$conditional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[1] 1</a:t>
            </a:r>
          </a:p>
          <a:p>
            <a:endParaRPr lang="en-US" sz="1600" dirty="0">
              <a:solidFill>
                <a:schemeClr val="bg1">
                  <a:lumMod val="50000"/>
                </a:schemeClr>
              </a:solidFill>
              <a:latin typeface="Liberation Mono" panose="02070409020205020404" pitchFamily="49" charset="0"/>
              <a:cs typeface="Liberation Mono" panose="02070409020205020404" pitchFamily="49" charset="0"/>
            </a:endParaRP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$random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[1] "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FSfamily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"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xmlns="" id="{02E73D04-5C87-4990-9FD5-28E2003529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" name="Inhaltsplatzhalter 2">
            <a:extLst>
              <a:ext uri="{FF2B5EF4-FFF2-40B4-BE49-F238E27FC236}">
                <a16:creationId xmlns:a16="http://schemas.microsoft.com/office/drawing/2014/main" xmlns="" id="{3D50B8CB-49CB-480F-8369-501E07117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420887"/>
            <a:ext cx="3118893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3054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0FC0C19D-1682-4679-8E1E-D2E399E12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/>
              <a:t>Project "easystats"</a:t>
            </a:r>
            <a:endParaRPr lang="en-US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xmlns="" id="{F945D4CE-7FAD-45BF-A641-06AE09C0E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I‘m</a:t>
            </a:r>
            <a:r>
              <a:rPr lang="de-DE" dirty="0"/>
              <a:t> </a:t>
            </a:r>
            <a:r>
              <a:rPr lang="de-DE" dirty="0" err="1"/>
              <a:t>afraid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5BB6C03E-B970-4FA5-83BD-DA2E462C35A1}"/>
              </a:ext>
            </a:extLst>
          </p:cNvPr>
          <p:cNvSpPr txBox="1"/>
          <p:nvPr/>
        </p:nvSpPr>
        <p:spPr>
          <a:xfrm>
            <a:off x="0" y="2421603"/>
            <a:ext cx="5580112" cy="36652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80000" tIns="108000" rIns="180000" bIns="108000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library(</a:t>
            </a:r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GLMMadaptive</a:t>
            </a:r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)</a:t>
            </a:r>
          </a:p>
          <a:p>
            <a:endParaRPr lang="en-US" sz="1600" dirty="0">
              <a:solidFill>
                <a:schemeClr val="tx2"/>
              </a:solidFill>
              <a:latin typeface="Liberation Mono" panose="02070409020205020404" pitchFamily="49" charset="0"/>
              <a:cs typeface="Liberation Mono" panose="02070409020205020404" pitchFamily="49" charset="0"/>
            </a:endParaRPr>
          </a:p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m &lt;- </a:t>
            </a:r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mixed_model</a:t>
            </a:r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(</a:t>
            </a:r>
          </a:p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  count ~ child + camper,</a:t>
            </a:r>
          </a:p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  random = ~ 1 | persons,</a:t>
            </a:r>
          </a:p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  </a:t>
            </a:r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zi_fixed</a:t>
            </a:r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 = ~ child + </a:t>
            </a:r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livebait</a:t>
            </a:r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,</a:t>
            </a:r>
          </a:p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  </a:t>
            </a:r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zi_random</a:t>
            </a:r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 = ~ 1 | persons,</a:t>
            </a:r>
          </a:p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  data = fish,</a:t>
            </a:r>
          </a:p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  family = </a:t>
            </a:r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zi.poisson</a:t>
            </a:r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()</a:t>
            </a:r>
          </a:p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)</a:t>
            </a:r>
          </a:p>
          <a:p>
            <a:endParaRPr lang="en-US" sz="1600" dirty="0">
              <a:solidFill>
                <a:schemeClr val="tx2"/>
              </a:solidFill>
              <a:latin typeface="Liberation Mono" panose="02070409020205020404" pitchFamily="49" charset="0"/>
              <a:cs typeface="Liberation Mono" panose="02070409020205020404" pitchFamily="49" charset="0"/>
            </a:endParaRPr>
          </a:p>
          <a:p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find_predictors</a:t>
            </a:r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(m, component = "</a:t>
            </a:r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zi</a:t>
            </a:r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")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#&gt; $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zero_inflated</a:t>
            </a:r>
            <a:endParaRPr lang="en-US" sz="1600" dirty="0">
              <a:solidFill>
                <a:schemeClr val="bg1">
                  <a:lumMod val="50000"/>
                </a:schemeClr>
              </a:solidFill>
              <a:latin typeface="Liberation Mono" panose="02070409020205020404" pitchFamily="49" charset="0"/>
              <a:cs typeface="Liberation Mono" panose="02070409020205020404" pitchFamily="49" charset="0"/>
            </a:endParaRP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#&gt; [1] "child"    "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livebait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"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xmlns="" id="{02E73D04-5C87-4990-9FD5-28E2003529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" name="Inhaltsplatzhalter 2">
            <a:extLst>
              <a:ext uri="{FF2B5EF4-FFF2-40B4-BE49-F238E27FC236}">
                <a16:creationId xmlns:a16="http://schemas.microsoft.com/office/drawing/2014/main" xmlns="" id="{3D50B8CB-49CB-480F-8369-501E07117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420887"/>
            <a:ext cx="3118893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410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67DE0ECA-5E5C-43D9-A4C4-B3A31EB20E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800" dirty="0"/>
              <a:t>https://github.com/easystats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9662A82F-40D1-46D3-B342-3A7B12F5AF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430" y="1115634"/>
            <a:ext cx="3603140" cy="3582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2769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67DE0ECA-5E5C-43D9-A4C4-B3A31EB20E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4193606"/>
            <a:ext cx="7772400" cy="1500187"/>
          </a:xfrm>
        </p:spPr>
        <p:txBody>
          <a:bodyPr>
            <a:normAutofit/>
          </a:bodyPr>
          <a:lstStyle/>
          <a:p>
            <a:r>
              <a:rPr lang="en-US" sz="1800" dirty="0"/>
              <a:t>Tell others about your research!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5C978442-D162-4FCA-BE28-D926E2EB97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513" y="1164207"/>
            <a:ext cx="3672000" cy="4249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59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xmlns="" id="{9EEF70E0-DC88-48AD-8EF7-031F96353D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Higher-level package.</a:t>
            </a:r>
          </a:p>
          <a:p>
            <a:endParaRPr lang="en-US" i="1" dirty="0">
              <a:solidFill>
                <a:srgbClr val="004794"/>
              </a:solidFill>
            </a:endParaRPr>
          </a:p>
          <a:p>
            <a:r>
              <a:rPr lang="en-US" i="1" dirty="0">
                <a:solidFill>
                  <a:srgbClr val="004794"/>
                </a:solidFill>
              </a:rPr>
              <a:t>report</a:t>
            </a:r>
            <a:r>
              <a:rPr lang="en-US" dirty="0"/>
              <a:t>’s primary goal is to fill the gap between R’s output and the formatted result description of your manuscript, with the automated use of best practices guidelines.</a:t>
            </a:r>
          </a:p>
          <a:p>
            <a:endParaRPr lang="en-US" dirty="0"/>
          </a:p>
          <a:p>
            <a:r>
              <a:rPr lang="en-US" dirty="0"/>
              <a:t>This ensures standardization and quality of reporting research results.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51B427D6-C78C-4800-A708-8DE04DA34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Project "</a:t>
            </a:r>
            <a:r>
              <a:rPr lang="en-US" dirty="0" err="1"/>
              <a:t>easystats</a:t>
            </a:r>
            <a:r>
              <a:rPr lang="en-US" dirty="0"/>
              <a:t>"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xmlns="" id="{4ACCE5D5-075E-481D-B9C5-A3074B841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Objectives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xmlns="" id="{91EE5F19-F06C-41B0-A917-E9959AFBDF9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44243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xmlns="" id="{5B5EE2F8-5215-42BC-A24D-CB4BD34CD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Short form </a:t>
            </a:r>
            <a:r>
              <a:rPr lang="de-DE" dirty="0" err="1"/>
              <a:t>summary</a:t>
            </a:r>
            <a:r>
              <a:rPr lang="de-DE" dirty="0"/>
              <a:t>: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0FC0C19D-1682-4679-8E1E-D2E399E12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/>
              <a:t>Project "easystats"</a:t>
            </a:r>
            <a:endParaRPr lang="en-US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xmlns="" id="{F945D4CE-7FAD-45BF-A641-06AE09C0E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From</a:t>
            </a:r>
            <a:r>
              <a:rPr lang="de-DE" dirty="0"/>
              <a:t> R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Manuscript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B7F3B1AA-05C4-4BAD-AB7F-BCD28B13ADD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5BB6C03E-B970-4FA5-83BD-DA2E462C35A1}"/>
              </a:ext>
            </a:extLst>
          </p:cNvPr>
          <p:cNvSpPr txBox="1"/>
          <p:nvPr/>
        </p:nvSpPr>
        <p:spPr>
          <a:xfrm>
            <a:off x="0" y="2924944"/>
            <a:ext cx="9144000" cy="31727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80000" tIns="108000" rIns="180000" bIns="108000" rtlCol="0">
            <a:spAutoFit/>
          </a:bodyPr>
          <a:lstStyle/>
          <a:p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lm</a:t>
            </a:r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(</a:t>
            </a:r>
            <a:r>
              <a:rPr lang="en-US" sz="1600" dirty="0" err="1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Sepal.Length</a:t>
            </a:r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 ~ Species, data=iris) %&gt;%</a:t>
            </a:r>
          </a:p>
          <a:p>
            <a:r>
              <a:rPr lang="en-US" sz="1600" dirty="0">
                <a:solidFill>
                  <a:schemeClr val="tx2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  report() </a:t>
            </a:r>
          </a:p>
          <a:p>
            <a:endParaRPr lang="en-US" sz="1600" dirty="0">
              <a:solidFill>
                <a:schemeClr val="tx2"/>
              </a:solidFill>
              <a:latin typeface="Liberation Mono" panose="02070409020205020404" pitchFamily="49" charset="0"/>
              <a:cs typeface="Liberation Mono" panose="02070409020205020404" pitchFamily="49" charset="0"/>
            </a:endParaRP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##  We fitted a linear model to predict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Sepal.Length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 with Species.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##  The model's explanatory power (R2) is of 0.62 (adj. R2 = 0.61).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##  The model's intercept is at 5.01.</a:t>
            </a:r>
          </a:p>
          <a:p>
            <a:endParaRPr lang="en-US" sz="1600" dirty="0">
              <a:solidFill>
                <a:schemeClr val="bg1">
                  <a:lumMod val="50000"/>
                </a:schemeClr>
              </a:solidFill>
              <a:latin typeface="Liberation Mono" panose="02070409020205020404" pitchFamily="49" charset="0"/>
              <a:cs typeface="Liberation Mono" panose="02070409020205020404" pitchFamily="49" charset="0"/>
            </a:endParaRP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## Within this model: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##   -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Speciesversicolor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 is significant (beta = 0.93, 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##     95% CI [0.73, 1.13], p &lt; .001) and large (Std. beta = 1.12).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##   -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Speciesvirginica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 is significant (beta = 1.58, 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##     95% CI [1.38, 1.79], p &lt; .001) and large (Std. beta = 1.91).</a:t>
            </a:r>
          </a:p>
        </p:txBody>
      </p:sp>
    </p:spTree>
    <p:extLst>
      <p:ext uri="{BB962C8B-B14F-4D97-AF65-F5344CB8AC3E}">
        <p14:creationId xmlns:p14="http://schemas.microsoft.com/office/powerpoint/2010/main" val="29699628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xmlns="" id="{FA35B9DB-F60D-4066-B8D9-2AEEC4F64D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1688" y="4869160"/>
            <a:ext cx="3744416" cy="2088232"/>
          </a:xfrm>
        </p:spPr>
        <p:txBody>
          <a:bodyPr>
            <a:normAutofit/>
          </a:bodyPr>
          <a:lstStyle/>
          <a:p>
            <a:r>
              <a:rPr lang="de-DE" sz="2000" dirty="0">
                <a:latin typeface="Source Sans Pro "/>
              </a:rPr>
              <a:t>Dominique &amp; Daniel</a:t>
            </a:r>
          </a:p>
          <a:p>
            <a:endParaRPr lang="de-DE" sz="2600" dirty="0">
              <a:latin typeface="Source Sans Pro Light" panose="020B0403030403020204" pitchFamily="34" charset="0"/>
            </a:endParaRPr>
          </a:p>
          <a:p>
            <a:endParaRPr lang="de-DE" sz="2600" dirty="0">
              <a:latin typeface="Source Sans Pro Light" panose="020B0403030403020204" pitchFamily="34" charset="0"/>
            </a:endParaRPr>
          </a:p>
          <a:p>
            <a:endParaRPr lang="de-DE" sz="2600" dirty="0">
              <a:latin typeface="Source Sans Pro Light" panose="020B0403030403020204" pitchFamily="34" charset="0"/>
            </a:endParaRPr>
          </a:p>
          <a:p>
            <a:endParaRPr lang="de-DE" sz="2600" dirty="0">
              <a:latin typeface="Source Sans Pro Light" panose="020B0403030403020204" pitchFamily="34" charset="0"/>
            </a:endParaRPr>
          </a:p>
          <a:p>
            <a:endParaRPr lang="de-DE" sz="2600" dirty="0">
              <a:latin typeface="Source Sans Pro Light" panose="020B0403030403020204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66E4B86A-06DF-42B6-8ACA-4C8C1D113A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5301208"/>
            <a:ext cx="1386456" cy="138645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E1EEF370-18C6-4E24-9585-5202B4DC64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616" y="5301208"/>
            <a:ext cx="1386456" cy="1386456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xmlns="" id="{3870196D-44D4-4AA2-83CC-F16BFBF045C8}"/>
              </a:ext>
            </a:extLst>
          </p:cNvPr>
          <p:cNvSpPr/>
          <p:nvPr/>
        </p:nvSpPr>
        <p:spPr>
          <a:xfrm>
            <a:off x="1018719" y="1738215"/>
            <a:ext cx="5403852" cy="1846659"/>
          </a:xfrm>
          <a:prstGeom prst="rect">
            <a:avLst/>
          </a:prstGeom>
          <a:noFill/>
        </p:spPr>
        <p:txBody>
          <a:bodyPr wrap="none" lIns="0" tIns="45720" rIns="0" bIns="45720">
            <a:spAutoFit/>
          </a:bodyPr>
          <a:lstStyle/>
          <a:p>
            <a:pPr defTabSz="360000"/>
            <a:r>
              <a:rPr lang="de-DE" sz="6600" dirty="0">
                <a:solidFill>
                  <a:srgbClr val="2198F6"/>
                </a:solidFill>
                <a:latin typeface="Source Sans Pro Light" panose="020B0403030403020204" pitchFamily="34" charset="0"/>
                <a:ea typeface="Source Sans Pro" panose="020B0503030403020204" pitchFamily="34" charset="0"/>
              </a:rPr>
              <a:t>Want to join us?</a:t>
            </a:r>
          </a:p>
          <a:p>
            <a:pPr marL="685800" indent="-685800" algn="ctr" defTabSz="360000">
              <a:buFont typeface="Wingdings" panose="05000000000000000000" pitchFamily="2" charset="2"/>
              <a:buChar char="Ø"/>
            </a:pPr>
            <a:endParaRPr lang="de-DE" sz="2400" dirty="0">
              <a:latin typeface="Source Sans Pro Light" panose="020B0403030403020204" pitchFamily="34" charset="0"/>
              <a:ea typeface="Source Sans Pro" panose="020B0503030403020204" pitchFamily="34" charset="0"/>
            </a:endParaRPr>
          </a:p>
          <a:p>
            <a:pPr defTabSz="360000"/>
            <a:endParaRPr lang="de-DE" sz="2400" dirty="0">
              <a:latin typeface="Source Sans Pro Light" panose="020B04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xmlns="" id="{177ADE5C-6E0C-41DF-B77F-3FAF6918653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585" y="146418"/>
            <a:ext cx="1554240" cy="1545189"/>
          </a:xfrm>
          <a:prstGeom prst="rect">
            <a:avLst/>
          </a:prstGeom>
        </p:spPr>
      </p:pic>
      <p:pic>
        <p:nvPicPr>
          <p:cNvPr id="1026" name="Picture 2" descr="RÃ©sultat de recherche d'images pour &quot;we need you&quot;">
            <a:extLst>
              <a:ext uri="{FF2B5EF4-FFF2-40B4-BE49-F238E27FC236}">
                <a16:creationId xmlns:a16="http://schemas.microsoft.com/office/drawing/2014/main" xmlns="" id="{2D65F3E9-5E3A-407E-969C-984A63ABD0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60649"/>
            <a:ext cx="1872207" cy="116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018719" y="2905780"/>
            <a:ext cx="4320473" cy="523220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de-DE" sz="2800" dirty="0">
                <a:solidFill>
                  <a:srgbClr val="2198F6"/>
                </a:solidFill>
                <a:latin typeface="Source Sans Pro Light" panose="020B0403030403020204" pitchFamily="34" charset="0"/>
                <a:ea typeface="Source Sans Pro" panose="020B0503030403020204" pitchFamily="34" charset="0"/>
              </a:rPr>
              <a:t>https://github.com/easystats</a:t>
            </a:r>
          </a:p>
        </p:txBody>
      </p:sp>
      <p:pic>
        <p:nvPicPr>
          <p:cNvPr id="11" name="Picture 2" descr="https://github.com/easystats/insight/raw/master/man/figures/logo.png">
            <a:extLst>
              <a:ext uri="{FF2B5EF4-FFF2-40B4-BE49-F238E27FC236}">
                <a16:creationId xmlns:a16="http://schemas.microsoft.com/office/drawing/2014/main" xmlns="" id="{04B86C66-F628-4F12-A1EA-8466036DE1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413" y="3623006"/>
            <a:ext cx="1080000" cy="125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s://github.com/easystats/bayestestR/raw/master/man/figures/logo.png">
            <a:extLst>
              <a:ext uri="{FF2B5EF4-FFF2-40B4-BE49-F238E27FC236}">
                <a16:creationId xmlns:a16="http://schemas.microsoft.com/office/drawing/2014/main" xmlns="" id="{256AFF5F-ECF9-4DF3-9C67-67D3B46F0D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844" y="3623006"/>
            <a:ext cx="1080000" cy="125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https://github.com/easystats/report/raw/master/man/figures/logo.png">
            <a:extLst>
              <a:ext uri="{FF2B5EF4-FFF2-40B4-BE49-F238E27FC236}">
                <a16:creationId xmlns:a16="http://schemas.microsoft.com/office/drawing/2014/main" xmlns="" id="{29C16679-DF7C-47D5-AEF3-6A5231E1B7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275" y="3623006"/>
            <a:ext cx="1080000" cy="125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FE5472F9-8EBD-40E7-959D-BA9DC0B2C0AB}"/>
              </a:ext>
            </a:extLst>
          </p:cNvPr>
          <p:cNvSpPr txBox="1"/>
          <p:nvPr/>
        </p:nvSpPr>
        <p:spPr>
          <a:xfrm>
            <a:off x="1009476" y="5962989"/>
            <a:ext cx="3432799" cy="422405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r>
              <a:rPr lang="de-DE" dirty="0">
                <a:latin typeface="Source Sans Pro Light" panose="020B0403030403020204" pitchFamily="34" charset="0"/>
              </a:rPr>
              <a:t>And </a:t>
            </a:r>
            <a:r>
              <a:rPr lang="de-DE" dirty="0" err="1">
                <a:latin typeface="Source Sans Pro Light" panose="020B0403030403020204" pitchFamily="34" charset="0"/>
              </a:rPr>
              <a:t>many</a:t>
            </a:r>
            <a:r>
              <a:rPr lang="de-DE" dirty="0">
                <a:latin typeface="Source Sans Pro Light" panose="020B0403030403020204" pitchFamily="34" charset="0"/>
              </a:rPr>
              <a:t> </a:t>
            </a:r>
            <a:r>
              <a:rPr lang="de-DE" dirty="0" err="1">
                <a:latin typeface="Source Sans Pro Light" panose="020B0403030403020204" pitchFamily="34" charset="0"/>
              </a:rPr>
              <a:t>more</a:t>
            </a:r>
            <a:r>
              <a:rPr lang="de-DE" dirty="0">
                <a:latin typeface="Source Sans Pro Light" panose="020B0403030403020204" pitchFamily="34" charset="0"/>
              </a:rPr>
              <a:t> </a:t>
            </a:r>
            <a:r>
              <a:rPr lang="de-DE" dirty="0" err="1">
                <a:latin typeface="Source Sans Pro Light" panose="020B0403030403020204" pitchFamily="34" charset="0"/>
              </a:rPr>
              <a:t>packages</a:t>
            </a:r>
            <a:r>
              <a:rPr lang="de-DE" dirty="0">
                <a:latin typeface="Source Sans Pro Light" panose="020B0403030403020204" pitchFamily="34" charset="0"/>
              </a:rPr>
              <a:t> </a:t>
            </a:r>
            <a:r>
              <a:rPr lang="de-DE" dirty="0" err="1">
                <a:latin typeface="Source Sans Pro Light" panose="020B0403030403020204" pitchFamily="34" charset="0"/>
              </a:rPr>
              <a:t>to</a:t>
            </a:r>
            <a:r>
              <a:rPr lang="de-DE" dirty="0">
                <a:latin typeface="Source Sans Pro Light" panose="020B0403030403020204" pitchFamily="34" charset="0"/>
              </a:rPr>
              <a:t> </a:t>
            </a:r>
            <a:r>
              <a:rPr lang="de-DE" dirty="0" err="1">
                <a:latin typeface="Source Sans Pro Light" panose="020B0403030403020204" pitchFamily="34" charset="0"/>
              </a:rPr>
              <a:t>come</a:t>
            </a:r>
            <a:r>
              <a:rPr lang="de-DE" dirty="0">
                <a:latin typeface="Source Sans Pro Light" panose="020B0403030403020204" pitchFamily="34" charset="0"/>
              </a:rPr>
              <a:t>…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129" y="4673857"/>
            <a:ext cx="1080000" cy="1250801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549" y="4675062"/>
            <a:ext cx="1080000" cy="1249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8388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xmlns="" id="{FA35B9DB-F60D-4066-B8D9-2AEEC4F64D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1688" y="4869160"/>
            <a:ext cx="3744416" cy="2088232"/>
          </a:xfrm>
        </p:spPr>
        <p:txBody>
          <a:bodyPr>
            <a:normAutofit/>
          </a:bodyPr>
          <a:lstStyle/>
          <a:p>
            <a:r>
              <a:rPr lang="de-DE" sz="2000" dirty="0">
                <a:latin typeface="Source Sans Pro "/>
              </a:rPr>
              <a:t>Dominique &amp; Daniel</a:t>
            </a:r>
          </a:p>
          <a:p>
            <a:endParaRPr lang="de-DE" sz="2600" dirty="0">
              <a:latin typeface="Source Sans Pro Light" panose="020B0403030403020204" pitchFamily="34" charset="0"/>
            </a:endParaRPr>
          </a:p>
          <a:p>
            <a:endParaRPr lang="de-DE" sz="2600" dirty="0">
              <a:latin typeface="Source Sans Pro Light" panose="020B0403030403020204" pitchFamily="34" charset="0"/>
            </a:endParaRPr>
          </a:p>
          <a:p>
            <a:endParaRPr lang="de-DE" sz="2600" dirty="0">
              <a:latin typeface="Source Sans Pro Light" panose="020B0403030403020204" pitchFamily="34" charset="0"/>
            </a:endParaRPr>
          </a:p>
          <a:p>
            <a:endParaRPr lang="de-DE" sz="2600" dirty="0">
              <a:latin typeface="Source Sans Pro Light" panose="020B0403030403020204" pitchFamily="34" charset="0"/>
            </a:endParaRPr>
          </a:p>
          <a:p>
            <a:endParaRPr lang="de-DE" sz="2600" dirty="0">
              <a:latin typeface="Source Sans Pro Light" panose="020B0403030403020204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66E4B86A-06DF-42B6-8ACA-4C8C1D113A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5301208"/>
            <a:ext cx="1386456" cy="138645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E1EEF370-18C6-4E24-9585-5202B4DC64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616" y="5301208"/>
            <a:ext cx="1386456" cy="1386456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xmlns="" id="{3870196D-44D4-4AA2-83CC-F16BFBF045C8}"/>
              </a:ext>
            </a:extLst>
          </p:cNvPr>
          <p:cNvSpPr/>
          <p:nvPr/>
        </p:nvSpPr>
        <p:spPr>
          <a:xfrm>
            <a:off x="1018719" y="1738215"/>
            <a:ext cx="5403852" cy="4062651"/>
          </a:xfrm>
          <a:prstGeom prst="rect">
            <a:avLst/>
          </a:prstGeom>
          <a:noFill/>
        </p:spPr>
        <p:txBody>
          <a:bodyPr wrap="none" lIns="0" tIns="45720" rIns="0" bIns="45720">
            <a:spAutoFit/>
          </a:bodyPr>
          <a:lstStyle/>
          <a:p>
            <a:pPr defTabSz="360000"/>
            <a:r>
              <a:rPr lang="de-DE" sz="6600" dirty="0">
                <a:solidFill>
                  <a:srgbClr val="2198F6"/>
                </a:solidFill>
                <a:latin typeface="Source Sans Pro Light" panose="020B0403030403020204" pitchFamily="34" charset="0"/>
                <a:ea typeface="Source Sans Pro" panose="020B0503030403020204" pitchFamily="34" charset="0"/>
              </a:rPr>
              <a:t>Want to join us?</a:t>
            </a:r>
          </a:p>
          <a:p>
            <a:pPr marL="685800" indent="-685800" algn="ctr" defTabSz="360000">
              <a:buFont typeface="Wingdings" panose="05000000000000000000" pitchFamily="2" charset="2"/>
              <a:buChar char="Ø"/>
            </a:pPr>
            <a:endParaRPr lang="de-DE" sz="2400" dirty="0">
              <a:latin typeface="Source Sans Pro Light" panose="020B0403030403020204" pitchFamily="34" charset="0"/>
              <a:ea typeface="Source Sans Pro" panose="020B0503030403020204" pitchFamily="34" charset="0"/>
            </a:endParaRPr>
          </a:p>
          <a:p>
            <a:pPr defTabSz="360000"/>
            <a:endParaRPr lang="de-DE" sz="2400" dirty="0">
              <a:latin typeface="Source Sans Pro Light" panose="020B0403030403020204" pitchFamily="34" charset="0"/>
              <a:ea typeface="Source Sans Pro" panose="020B0503030403020204" pitchFamily="34" charset="0"/>
            </a:endParaRPr>
          </a:p>
          <a:p>
            <a:pPr defTabSz="360000"/>
            <a:endParaRPr lang="de-DE" sz="2400" dirty="0">
              <a:latin typeface="Source Sans Pro Light" panose="020B0403030403020204" pitchFamily="34" charset="0"/>
              <a:ea typeface="Source Sans Pro" panose="020B0503030403020204" pitchFamily="34" charset="0"/>
            </a:endParaRPr>
          </a:p>
          <a:p>
            <a:pPr defTabSz="360000"/>
            <a:r>
              <a:rPr lang="de-DE" sz="2400" dirty="0" err="1">
                <a:latin typeface="Source Sans Pro Light" panose="020B0403030403020204" pitchFamily="34" charset="0"/>
                <a:ea typeface="Source Sans Pro" panose="020B0503030403020204" pitchFamily="34" charset="0"/>
              </a:rPr>
              <a:t>We</a:t>
            </a:r>
            <a:r>
              <a:rPr lang="de-DE" sz="2400" dirty="0">
                <a:latin typeface="Source Sans Pro Light" panose="020B0403030403020204" pitchFamily="34" charset="0"/>
                <a:ea typeface="Source Sans Pro" panose="020B0503030403020204" pitchFamily="34" charset="0"/>
              </a:rPr>
              <a:t> are...</a:t>
            </a:r>
          </a:p>
          <a:p>
            <a:pPr marL="342900" indent="-342900" defTabSz="360000">
              <a:buFont typeface="Source Sans Pro" panose="020B0503030403020204" pitchFamily="34" charset="0"/>
              <a:buChar char="✓"/>
            </a:pPr>
            <a:r>
              <a:rPr lang="de-DE" sz="2400" dirty="0" err="1">
                <a:latin typeface="Source Sans Pro Light" panose="020B0403030403020204" pitchFamily="34" charset="0"/>
                <a:ea typeface="Source Sans Pro" panose="020B0503030403020204" pitchFamily="34" charset="0"/>
              </a:rPr>
              <a:t>waiting</a:t>
            </a:r>
            <a:r>
              <a:rPr lang="de-DE" sz="2400" dirty="0">
                <a:latin typeface="Source Sans Pro Light" panose="020B0403030403020204" pitchFamily="34" charset="0"/>
                <a:ea typeface="Source Sans Pro" panose="020B0503030403020204" pitchFamily="34" charset="0"/>
              </a:rPr>
              <a:t> for your feedback</a:t>
            </a:r>
          </a:p>
          <a:p>
            <a:pPr marL="342900" indent="-342900" defTabSz="360000">
              <a:buFont typeface="Source Sans Pro" panose="020B0503030403020204" pitchFamily="34" charset="0"/>
              <a:buChar char="✓"/>
            </a:pPr>
            <a:r>
              <a:rPr lang="de-DE" sz="2400" dirty="0">
                <a:latin typeface="Source Sans Pro Light" panose="020B0403030403020204" pitchFamily="34" charset="0"/>
                <a:ea typeface="Source Sans Pro" panose="020B0503030403020204" pitchFamily="34" charset="0"/>
              </a:rPr>
              <a:t>open to opinions and ideas</a:t>
            </a:r>
          </a:p>
          <a:p>
            <a:pPr marL="342900" indent="-342900" defTabSz="360000">
              <a:buFont typeface="Source Sans Pro" panose="020B0503030403020204" pitchFamily="34" charset="0"/>
              <a:buChar char="✓"/>
            </a:pPr>
            <a:r>
              <a:rPr lang="de-DE" sz="2400" dirty="0" err="1">
                <a:latin typeface="Source Sans Pro Light" panose="020B0403030403020204" pitchFamily="34" charset="0"/>
                <a:ea typeface="Source Sans Pro" panose="020B0503030403020204" pitchFamily="34" charset="0"/>
              </a:rPr>
              <a:t>beginning-developers</a:t>
            </a:r>
            <a:r>
              <a:rPr lang="de-DE" sz="2400" dirty="0">
                <a:latin typeface="Source Sans Pro Light" panose="020B0403030403020204" pitchFamily="34" charset="0"/>
                <a:ea typeface="Source Sans Pro" panose="020B0503030403020204" pitchFamily="34" charset="0"/>
              </a:rPr>
              <a:t> friendly</a:t>
            </a:r>
          </a:p>
          <a:p>
            <a:pPr marL="685800" indent="-685800" defTabSz="360000">
              <a:buFont typeface="Wingdings" panose="05000000000000000000" pitchFamily="2" charset="2"/>
              <a:buChar char="ü"/>
            </a:pPr>
            <a:endParaRPr lang="de-DE" sz="24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xmlns="" id="{177ADE5C-6E0C-41DF-B77F-3FAF6918653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585" y="146418"/>
            <a:ext cx="1554240" cy="1545189"/>
          </a:xfrm>
          <a:prstGeom prst="rect">
            <a:avLst/>
          </a:prstGeom>
        </p:spPr>
      </p:pic>
      <p:pic>
        <p:nvPicPr>
          <p:cNvPr id="1026" name="Picture 2" descr="RÃ©sultat de recherche d'images pour &quot;we need you&quot;">
            <a:extLst>
              <a:ext uri="{FF2B5EF4-FFF2-40B4-BE49-F238E27FC236}">
                <a16:creationId xmlns:a16="http://schemas.microsoft.com/office/drawing/2014/main" xmlns="" id="{2D65F3E9-5E3A-407E-969C-984A63ABD0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60649"/>
            <a:ext cx="1872207" cy="116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018719" y="2905780"/>
            <a:ext cx="4320473" cy="523220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de-DE" sz="2800" dirty="0">
                <a:solidFill>
                  <a:srgbClr val="2198F6"/>
                </a:solidFill>
                <a:latin typeface="Source Sans Pro Light" panose="020B0403030403020204" pitchFamily="34" charset="0"/>
                <a:ea typeface="Source Sans Pro" panose="020B0503030403020204" pitchFamily="34" charset="0"/>
              </a:rPr>
              <a:t>https://github.com/easystats</a:t>
            </a:r>
          </a:p>
        </p:txBody>
      </p:sp>
    </p:spTree>
    <p:extLst>
      <p:ext uri="{BB962C8B-B14F-4D97-AF65-F5344CB8AC3E}">
        <p14:creationId xmlns:p14="http://schemas.microsoft.com/office/powerpoint/2010/main" val="1720043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67DE0ECA-5E5C-43D9-A4C4-B3A31EB20E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800" dirty="0"/>
              <a:t>https://github.com/easystats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9662A82F-40D1-46D3-B342-3A7B12F5AF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430" y="1115634"/>
            <a:ext cx="3603140" cy="3582158"/>
          </a:xfrm>
          <a:prstGeom prst="rect">
            <a:avLst/>
          </a:prstGeom>
        </p:spPr>
      </p:pic>
      <p:sp>
        <p:nvSpPr>
          <p:cNvPr id="6" name="Inhaltsplatzhalter 1">
            <a:extLst>
              <a:ext uri="{FF2B5EF4-FFF2-40B4-BE49-F238E27FC236}">
                <a16:creationId xmlns:a16="http://schemas.microsoft.com/office/drawing/2014/main" xmlns="" id="{17A46D4D-0551-4407-9BCE-588AD39BB403}"/>
              </a:ext>
            </a:extLst>
          </p:cNvPr>
          <p:cNvSpPr txBox="1">
            <a:spLocks/>
          </p:cNvSpPr>
          <p:nvPr/>
        </p:nvSpPr>
        <p:spPr>
          <a:xfrm>
            <a:off x="453904" y="5320664"/>
            <a:ext cx="4320480" cy="243898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rgbClr val="004794"/>
              </a:buClr>
              <a:buSzPct val="100000"/>
              <a:buFont typeface="Wingdings 2" panose="05020102010507070707" pitchFamily="18" charset="2"/>
              <a:buNone/>
              <a:defRPr lang="de-DE"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  <a:cs typeface="Open Sans" panose="020B0606030504020204" pitchFamily="34" charset="0"/>
              </a:defRPr>
            </a:lvl1pPr>
            <a:lvl2pPr marL="457200" indent="0" algn="l" defTabSz="914400" rtl="0" eaLnBrk="1" latinLnBrk="0" hangingPunct="1">
              <a:spcBef>
                <a:spcPts val="768"/>
              </a:spcBef>
              <a:buFont typeface="Arial" panose="020B0604020202020204" pitchFamily="34" charset="0"/>
              <a:buNone/>
              <a:defRPr lang="de-DE" sz="1800" kern="1200">
                <a:solidFill>
                  <a:schemeClr val="tx1">
                    <a:tint val="7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  <a:cs typeface="Open Sans" panose="020B0606030504020204" pitchFamily="34" charset="0"/>
              </a:defRPr>
            </a:lvl2pPr>
            <a:lvl3pPr marL="914400" indent="0" algn="l" defTabSz="914400" rtl="0" eaLnBrk="1" latinLnBrk="0" hangingPunct="1">
              <a:spcBef>
                <a:spcPts val="672"/>
              </a:spcBef>
              <a:buFont typeface="Symbol" panose="05050102010706020507" pitchFamily="18" charset="2"/>
              <a:buNone/>
              <a:defRPr lang="de-DE" sz="1600" kern="1200">
                <a:solidFill>
                  <a:schemeClr val="tx1">
                    <a:tint val="7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  <a:cs typeface="Open Sans" panose="020B0606030504020204" pitchFamily="34" charset="0"/>
              </a:defRPr>
            </a:lvl3pPr>
            <a:lvl4pPr marL="1371600" indent="0" algn="l" defTabSz="914400" rtl="0" eaLnBrk="1" latinLnBrk="0" hangingPunct="1">
              <a:spcBef>
                <a:spcPts val="576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ts val="24"/>
              </a:spcBef>
              <a:buFont typeface="Symbol" panose="050501020107060205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/>
              <a:t>Dominique</a:t>
            </a:r>
          </a:p>
          <a:p>
            <a:endParaRPr lang="de-DE" sz="2800" dirty="0"/>
          </a:p>
          <a:p>
            <a:endParaRPr lang="de-DE" sz="2800" dirty="0"/>
          </a:p>
          <a:p>
            <a:endParaRPr lang="de-DE" sz="2800" dirty="0"/>
          </a:p>
          <a:p>
            <a:endParaRPr lang="de-DE" sz="2800" dirty="0"/>
          </a:p>
          <a:p>
            <a:endParaRPr lang="de-DE" sz="280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EEDE1A4C-E038-4AF3-8084-AD08BCBB8B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66000"/>
            <a:ext cx="1692000" cy="1692000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06CD9A7E-4DFA-4BD7-BE9D-E73F98761ABC}"/>
              </a:ext>
            </a:extLst>
          </p:cNvPr>
          <p:cNvSpPr txBox="1"/>
          <p:nvPr/>
        </p:nvSpPr>
        <p:spPr>
          <a:xfrm>
            <a:off x="1692000" y="5170938"/>
            <a:ext cx="2880000" cy="16870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noAutofit/>
          </a:bodyPr>
          <a:lstStyle/>
          <a:p>
            <a:pPr algn="ctr"/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Neuropsychologist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,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psychotherapist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,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pizza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lover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 🍕 </a:t>
            </a:r>
          </a:p>
          <a:p>
            <a:pPr algn="ctr"/>
            <a:endParaRPr lang="de-DE" sz="1600" dirty="0">
              <a:solidFill>
                <a:schemeClr val="accent1">
                  <a:lumMod val="75000"/>
                </a:schemeClr>
              </a:solidFill>
              <a:latin typeface="Source Sans Pro Light" panose="020B0403030403020204" pitchFamily="34" charset="0"/>
              <a:ea typeface="Source Code Pro Light" panose="020B0409030403020204" pitchFamily="49" charset="0"/>
            </a:endParaRPr>
          </a:p>
          <a:p>
            <a:pPr algn="ctr"/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Postdoc at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the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 Clinical Brain Lab (Singapore) on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the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neuroscience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of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deception</a:t>
            </a:r>
            <a:endParaRPr lang="de-DE" sz="1600" dirty="0">
              <a:solidFill>
                <a:schemeClr val="accent1">
                  <a:lumMod val="75000"/>
                </a:schemeClr>
              </a:solidFill>
              <a:latin typeface="Source Sans Pro Light" panose="020B0403030403020204" pitchFamily="34" charset="0"/>
              <a:ea typeface="Source Code Pro Light" panose="020B0409030403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91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67DE0ECA-5E5C-43D9-A4C4-B3A31EB20E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800" dirty="0"/>
              <a:t>https://github.com/easystats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9662A82F-40D1-46D3-B342-3A7B12F5AF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430" y="1115634"/>
            <a:ext cx="3603140" cy="3582158"/>
          </a:xfrm>
          <a:prstGeom prst="rect">
            <a:avLst/>
          </a:prstGeom>
        </p:spPr>
      </p:pic>
      <p:sp>
        <p:nvSpPr>
          <p:cNvPr id="6" name="Inhaltsplatzhalter 1">
            <a:extLst>
              <a:ext uri="{FF2B5EF4-FFF2-40B4-BE49-F238E27FC236}">
                <a16:creationId xmlns:a16="http://schemas.microsoft.com/office/drawing/2014/main" xmlns="" id="{17A46D4D-0551-4407-9BCE-588AD39BB403}"/>
              </a:ext>
            </a:extLst>
          </p:cNvPr>
          <p:cNvSpPr txBox="1">
            <a:spLocks/>
          </p:cNvSpPr>
          <p:nvPr/>
        </p:nvSpPr>
        <p:spPr>
          <a:xfrm>
            <a:off x="453904" y="5320664"/>
            <a:ext cx="4320480" cy="243898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rgbClr val="004794"/>
              </a:buClr>
              <a:buSzPct val="100000"/>
              <a:buFont typeface="Wingdings 2" panose="05020102010507070707" pitchFamily="18" charset="2"/>
              <a:buNone/>
              <a:defRPr lang="de-DE"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  <a:cs typeface="Open Sans" panose="020B0606030504020204" pitchFamily="34" charset="0"/>
              </a:defRPr>
            </a:lvl1pPr>
            <a:lvl2pPr marL="457200" indent="0" algn="l" defTabSz="914400" rtl="0" eaLnBrk="1" latinLnBrk="0" hangingPunct="1">
              <a:spcBef>
                <a:spcPts val="768"/>
              </a:spcBef>
              <a:buFont typeface="Arial" panose="020B0604020202020204" pitchFamily="34" charset="0"/>
              <a:buNone/>
              <a:defRPr lang="de-DE" sz="1800" kern="1200">
                <a:solidFill>
                  <a:schemeClr val="tx1">
                    <a:tint val="7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  <a:cs typeface="Open Sans" panose="020B0606030504020204" pitchFamily="34" charset="0"/>
              </a:defRPr>
            </a:lvl2pPr>
            <a:lvl3pPr marL="914400" indent="0" algn="l" defTabSz="914400" rtl="0" eaLnBrk="1" latinLnBrk="0" hangingPunct="1">
              <a:spcBef>
                <a:spcPts val="672"/>
              </a:spcBef>
              <a:buFont typeface="Symbol" panose="05050102010706020507" pitchFamily="18" charset="2"/>
              <a:buNone/>
              <a:defRPr lang="de-DE" sz="1600" kern="1200">
                <a:solidFill>
                  <a:schemeClr val="tx1">
                    <a:tint val="7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  <a:cs typeface="Open Sans" panose="020B0606030504020204" pitchFamily="34" charset="0"/>
              </a:defRPr>
            </a:lvl3pPr>
            <a:lvl4pPr marL="1371600" indent="0" algn="l" defTabSz="914400" rtl="0" eaLnBrk="1" latinLnBrk="0" hangingPunct="1">
              <a:spcBef>
                <a:spcPts val="576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ts val="24"/>
              </a:spcBef>
              <a:buFont typeface="Symbol" panose="050501020107060205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/>
              <a:t>Dominique</a:t>
            </a:r>
          </a:p>
          <a:p>
            <a:endParaRPr lang="de-DE" sz="2800" dirty="0"/>
          </a:p>
          <a:p>
            <a:endParaRPr lang="de-DE" sz="2800" dirty="0"/>
          </a:p>
          <a:p>
            <a:endParaRPr lang="de-DE" sz="2800" dirty="0"/>
          </a:p>
          <a:p>
            <a:endParaRPr lang="de-DE" sz="2800" dirty="0"/>
          </a:p>
          <a:p>
            <a:endParaRPr lang="de-DE" sz="280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EEDE1A4C-E038-4AF3-8084-AD08BCBB8B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66000"/>
            <a:ext cx="1692000" cy="1692000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06CD9A7E-4DFA-4BD7-BE9D-E73F98761ABC}"/>
              </a:ext>
            </a:extLst>
          </p:cNvPr>
          <p:cNvSpPr txBox="1"/>
          <p:nvPr/>
        </p:nvSpPr>
        <p:spPr>
          <a:xfrm>
            <a:off x="1692000" y="5170938"/>
            <a:ext cx="2880000" cy="16870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noAutofit/>
          </a:bodyPr>
          <a:lstStyle/>
          <a:p>
            <a:pPr algn="ctr"/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Neuropsychologist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,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psychotherapist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,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pizza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lover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 🍕 </a:t>
            </a:r>
          </a:p>
          <a:p>
            <a:pPr algn="ctr"/>
            <a:endParaRPr lang="de-DE" sz="1600" dirty="0">
              <a:solidFill>
                <a:schemeClr val="accent1">
                  <a:lumMod val="75000"/>
                </a:schemeClr>
              </a:solidFill>
              <a:latin typeface="Source Sans Pro Light" panose="020B0403030403020204" pitchFamily="34" charset="0"/>
              <a:ea typeface="Source Code Pro Light" panose="020B0409030403020204" pitchFamily="49" charset="0"/>
            </a:endParaRPr>
          </a:p>
          <a:p>
            <a:pPr algn="ctr"/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Postdoc at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the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 Clinical Brain Lab (Singapore) on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the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neuroscience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of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deception</a:t>
            </a:r>
            <a:endParaRPr lang="de-DE" sz="1600" dirty="0">
              <a:solidFill>
                <a:schemeClr val="accent1">
                  <a:lumMod val="75000"/>
                </a:schemeClr>
              </a:solidFill>
              <a:latin typeface="Source Sans Pro Light" panose="020B0403030403020204" pitchFamily="34" charset="0"/>
              <a:ea typeface="Source Code Pro Light" panose="020B0409030403020204" pitchFamily="49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EEFAF765-CB8E-4CDA-A2B5-AB8E890E785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432" y="5166000"/>
            <a:ext cx="1692000" cy="1692000"/>
          </a:xfrm>
          <a:prstGeom prst="rect">
            <a:avLst/>
          </a:prstGeom>
        </p:spPr>
      </p:pic>
      <p:sp>
        <p:nvSpPr>
          <p:cNvPr id="10" name="Inhaltsplatzhalter 1">
            <a:extLst>
              <a:ext uri="{FF2B5EF4-FFF2-40B4-BE49-F238E27FC236}">
                <a16:creationId xmlns:a16="http://schemas.microsoft.com/office/drawing/2014/main" xmlns="" id="{1F4106B7-0C47-4BD5-AF44-2646E3AD2260}"/>
              </a:ext>
            </a:extLst>
          </p:cNvPr>
          <p:cNvSpPr txBox="1">
            <a:spLocks/>
          </p:cNvSpPr>
          <p:nvPr/>
        </p:nvSpPr>
        <p:spPr>
          <a:xfrm>
            <a:off x="5492576" y="5313521"/>
            <a:ext cx="4320480" cy="243898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rgbClr val="004794"/>
              </a:buClr>
              <a:buSzPct val="100000"/>
              <a:buFont typeface="Wingdings 2" panose="05020102010507070707" pitchFamily="18" charset="2"/>
              <a:buNone/>
              <a:defRPr lang="de-DE"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  <a:cs typeface="Open Sans" panose="020B0606030504020204" pitchFamily="34" charset="0"/>
              </a:defRPr>
            </a:lvl1pPr>
            <a:lvl2pPr marL="457200" indent="0" algn="l" defTabSz="914400" rtl="0" eaLnBrk="1" latinLnBrk="0" hangingPunct="1">
              <a:spcBef>
                <a:spcPts val="768"/>
              </a:spcBef>
              <a:buFont typeface="Arial" panose="020B0604020202020204" pitchFamily="34" charset="0"/>
              <a:buNone/>
              <a:defRPr lang="de-DE" sz="1800" kern="1200">
                <a:solidFill>
                  <a:schemeClr val="tx1">
                    <a:tint val="7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  <a:cs typeface="Open Sans" panose="020B0606030504020204" pitchFamily="34" charset="0"/>
              </a:defRPr>
            </a:lvl2pPr>
            <a:lvl3pPr marL="914400" indent="0" algn="l" defTabSz="914400" rtl="0" eaLnBrk="1" latinLnBrk="0" hangingPunct="1">
              <a:spcBef>
                <a:spcPts val="672"/>
              </a:spcBef>
              <a:buFont typeface="Symbol" panose="05050102010706020507" pitchFamily="18" charset="2"/>
              <a:buNone/>
              <a:defRPr lang="de-DE" sz="1600" kern="1200">
                <a:solidFill>
                  <a:schemeClr val="tx1">
                    <a:tint val="7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  <a:cs typeface="Open Sans" panose="020B0606030504020204" pitchFamily="34" charset="0"/>
              </a:defRPr>
            </a:lvl3pPr>
            <a:lvl4pPr marL="1371600" indent="0" algn="l" defTabSz="914400" rtl="0" eaLnBrk="1" latinLnBrk="0" hangingPunct="1">
              <a:spcBef>
                <a:spcPts val="576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ts val="24"/>
              </a:spcBef>
              <a:buFont typeface="Symbol" panose="050501020107060205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/>
              <a:t>Daniel</a:t>
            </a:r>
          </a:p>
          <a:p>
            <a:endParaRPr lang="de-DE" sz="2800" dirty="0"/>
          </a:p>
          <a:p>
            <a:endParaRPr lang="de-DE" sz="2800" dirty="0"/>
          </a:p>
          <a:p>
            <a:endParaRPr lang="de-DE" sz="2800" dirty="0"/>
          </a:p>
          <a:p>
            <a:endParaRPr lang="de-DE" sz="2800" dirty="0"/>
          </a:p>
          <a:p>
            <a:endParaRPr lang="de-DE" sz="280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xmlns="" id="{1CA3948B-B37D-4A05-8FF4-667A4E4174D7}"/>
              </a:ext>
            </a:extLst>
          </p:cNvPr>
          <p:cNvSpPr txBox="1"/>
          <p:nvPr/>
        </p:nvSpPr>
        <p:spPr>
          <a:xfrm>
            <a:off x="6262432" y="5170938"/>
            <a:ext cx="2880000" cy="16870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Gerontologist, kind of sociologist, prefers burgers        </a:t>
            </a:r>
          </a:p>
          <a:p>
            <a:pPr algn="ctr"/>
            <a:endParaRPr lang="en-US" sz="1600" dirty="0">
              <a:solidFill>
                <a:schemeClr val="accent1">
                  <a:lumMod val="75000"/>
                </a:schemeClr>
              </a:solidFill>
              <a:latin typeface="Source Sans Pro Light" panose="020B0403030403020204" pitchFamily="34" charset="0"/>
              <a:ea typeface="Source Code Pro Light" panose="020B0409030403020204" pitchFamily="49" charset="0"/>
            </a:endParaRPr>
          </a:p>
          <a:p>
            <a:pPr algn="ctr"/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Postdoc at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the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 Department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of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 Medical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Sociology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Source Sans Pro Light" panose="020B0403030403020204" pitchFamily="34" charset="0"/>
                <a:ea typeface="Source Code Pro Light" panose="020B0409030403020204" pitchFamily="49" charset="0"/>
              </a:rPr>
              <a:t> (University Medical Center Hamburg)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xmlns="" id="{C6C09D98-7011-4A4C-AE66-132708929A6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6566" y="5320664"/>
            <a:ext cx="505658" cy="505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934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xmlns="" id="{6AC63146-A60C-4C71-BB7B-58E7BF0358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Provide</a:t>
            </a:r>
            <a:r>
              <a:rPr lang="de-DE" dirty="0"/>
              <a:t> a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packages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makes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easier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do </a:t>
            </a:r>
            <a:r>
              <a:rPr lang="de-DE" dirty="0" err="1"/>
              <a:t>statistical</a:t>
            </a:r>
            <a:r>
              <a:rPr lang="de-DE" dirty="0"/>
              <a:t> </a:t>
            </a:r>
            <a:r>
              <a:rPr lang="de-DE" dirty="0" err="1"/>
              <a:t>analysis</a:t>
            </a:r>
            <a:r>
              <a:rPr lang="de-DE" dirty="0"/>
              <a:t> and </a:t>
            </a:r>
            <a:r>
              <a:rPr lang="de-DE" dirty="0" err="1"/>
              <a:t>reporting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R.</a:t>
            </a:r>
          </a:p>
          <a:p>
            <a:endParaRPr lang="de-DE" dirty="0"/>
          </a:p>
          <a:p>
            <a:pPr lvl="1"/>
            <a:r>
              <a:rPr lang="de-DE" dirty="0"/>
              <a:t>Low-level (</a:t>
            </a:r>
            <a:r>
              <a:rPr lang="de-DE" dirty="0" err="1"/>
              <a:t>or</a:t>
            </a:r>
            <a:r>
              <a:rPr lang="de-DE" dirty="0"/>
              <a:t> „</a:t>
            </a:r>
            <a:r>
              <a:rPr lang="de-DE" dirty="0" err="1"/>
              <a:t>core</a:t>
            </a:r>
            <a:r>
              <a:rPr lang="de-DE" dirty="0"/>
              <a:t>“) </a:t>
            </a:r>
            <a:r>
              <a:rPr lang="de-DE" dirty="0" err="1"/>
              <a:t>packages</a:t>
            </a:r>
            <a:endParaRPr lang="de-DE" dirty="0"/>
          </a:p>
          <a:p>
            <a:pPr lvl="2"/>
            <a:r>
              <a:rPr lang="de-DE" dirty="0"/>
              <a:t>Target </a:t>
            </a:r>
            <a:r>
              <a:rPr lang="de-DE" dirty="0" err="1"/>
              <a:t>group</a:t>
            </a:r>
            <a:r>
              <a:rPr lang="de-DE" dirty="0"/>
              <a:t>: </a:t>
            </a:r>
            <a:r>
              <a:rPr lang="de-DE" dirty="0" err="1"/>
              <a:t>advanced</a:t>
            </a:r>
            <a:r>
              <a:rPr lang="de-DE" dirty="0"/>
              <a:t> </a:t>
            </a:r>
            <a:r>
              <a:rPr lang="de-DE" dirty="0" err="1"/>
              <a:t>users</a:t>
            </a:r>
            <a:r>
              <a:rPr lang="de-DE" dirty="0"/>
              <a:t> and </a:t>
            </a:r>
            <a:r>
              <a:rPr lang="de-DE" dirty="0" err="1"/>
              <a:t>developers</a:t>
            </a:r>
            <a:endParaRPr lang="de-DE" dirty="0"/>
          </a:p>
          <a:p>
            <a:pPr lvl="2"/>
            <a:r>
              <a:rPr lang="en-US" dirty="0"/>
              <a:t>Aims (examples): accessor functions to access the internals of models, such as variables, formulas, model frame/data, random effects, their structure and so on...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C7528ED8-3537-4F05-A5B9-3E8A165FB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/>
              <a:t>Project "easystats"</a:t>
            </a:r>
            <a:endParaRPr lang="en-US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xmlns="" id="{DA17230E-0997-4023-A8F0-BFEB02731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Objectives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xmlns="" id="{F2E59518-6179-4745-A40E-2EE49C758A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2C8B6296-E5C8-4A92-BD87-8984783DA5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22796"/>
            <a:ext cx="54316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081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xmlns="" id="{6AC63146-A60C-4C71-BB7B-58E7BF0358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Provide</a:t>
            </a:r>
            <a:r>
              <a:rPr lang="de-DE" dirty="0"/>
              <a:t> a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packages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makes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easier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do </a:t>
            </a:r>
            <a:r>
              <a:rPr lang="de-DE" dirty="0" err="1"/>
              <a:t>statistical</a:t>
            </a:r>
            <a:r>
              <a:rPr lang="de-DE" dirty="0"/>
              <a:t> </a:t>
            </a:r>
            <a:r>
              <a:rPr lang="de-DE" dirty="0" err="1"/>
              <a:t>analysis</a:t>
            </a:r>
            <a:r>
              <a:rPr lang="de-DE" dirty="0"/>
              <a:t> and </a:t>
            </a:r>
            <a:r>
              <a:rPr lang="de-DE" dirty="0" err="1"/>
              <a:t>reporting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R.</a:t>
            </a:r>
          </a:p>
          <a:p>
            <a:endParaRPr lang="de-DE" dirty="0"/>
          </a:p>
          <a:p>
            <a:pPr lvl="1"/>
            <a:r>
              <a:rPr lang="de-DE" dirty="0"/>
              <a:t>Mid-level </a:t>
            </a:r>
            <a:r>
              <a:rPr lang="de-DE" dirty="0" err="1"/>
              <a:t>packages</a:t>
            </a:r>
            <a:r>
              <a:rPr lang="de-DE" dirty="0"/>
              <a:t> </a:t>
            </a:r>
          </a:p>
          <a:p>
            <a:pPr lvl="2"/>
            <a:r>
              <a:rPr lang="de-DE" dirty="0"/>
              <a:t>Target </a:t>
            </a:r>
            <a:r>
              <a:rPr lang="de-DE" dirty="0" err="1"/>
              <a:t>group</a:t>
            </a:r>
            <a:r>
              <a:rPr lang="de-DE" dirty="0"/>
              <a:t>: end-user</a:t>
            </a:r>
          </a:p>
          <a:p>
            <a:pPr lvl="2"/>
            <a:r>
              <a:rPr lang="en-US" dirty="0"/>
              <a:t>Aims (examples): computation of model "performance" metrics (R2, ICC, </a:t>
            </a:r>
            <a:r>
              <a:rPr lang="en-US" dirty="0" err="1"/>
              <a:t>CoD</a:t>
            </a:r>
            <a:r>
              <a:rPr lang="en-US" dirty="0"/>
              <a:t>, AIC, BIC and whatnot), model comparison, Bayesian analysis, …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C7528ED8-3537-4F05-A5B9-3E8A165FB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/>
              <a:t>Project "easystats"</a:t>
            </a:r>
            <a:endParaRPr lang="en-US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xmlns="" id="{DA17230E-0997-4023-A8F0-BFEB02731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Objectives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xmlns="" id="{F2E59518-6179-4745-A40E-2EE49C758A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C488D801-7394-416F-906A-383A95B22E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22796"/>
            <a:ext cx="54316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137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xmlns="" id="{6AC63146-A60C-4C71-BB7B-58E7BF0358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Provide</a:t>
            </a:r>
            <a:r>
              <a:rPr lang="de-DE" dirty="0"/>
              <a:t> a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packages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makes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easier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do </a:t>
            </a:r>
            <a:r>
              <a:rPr lang="de-DE" dirty="0" err="1"/>
              <a:t>statistical</a:t>
            </a:r>
            <a:r>
              <a:rPr lang="de-DE" dirty="0"/>
              <a:t> </a:t>
            </a:r>
            <a:r>
              <a:rPr lang="de-DE" dirty="0" err="1"/>
              <a:t>analysis</a:t>
            </a:r>
            <a:r>
              <a:rPr lang="de-DE" dirty="0"/>
              <a:t> and </a:t>
            </a:r>
            <a:r>
              <a:rPr lang="de-DE" dirty="0" err="1"/>
              <a:t>reporting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R.</a:t>
            </a:r>
          </a:p>
          <a:p>
            <a:endParaRPr lang="de-DE" dirty="0"/>
          </a:p>
          <a:p>
            <a:pPr lvl="1"/>
            <a:r>
              <a:rPr lang="en-US" dirty="0"/>
              <a:t>High-level packages</a:t>
            </a:r>
          </a:p>
          <a:p>
            <a:pPr lvl="2"/>
            <a:r>
              <a:rPr lang="en-US" dirty="0"/>
              <a:t>Target groups: non-experts/beginners who want fully-baked solutions to solve their problems </a:t>
            </a:r>
            <a:r>
              <a:rPr lang="en-US"/>
              <a:t>and to </a:t>
            </a:r>
            <a:r>
              <a:rPr lang="en-US" dirty="0"/>
              <a:t>experience the power of R</a:t>
            </a:r>
          </a:p>
          <a:p>
            <a:pPr lvl="2"/>
            <a:r>
              <a:rPr lang="en-US" dirty="0"/>
              <a:t>Aims: reporting, plotting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C7528ED8-3537-4F05-A5B9-3E8A165FB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/>
              <a:t>Project "easystats"</a:t>
            </a:r>
            <a:endParaRPr lang="en-US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xmlns="" id="{DA17230E-0997-4023-A8F0-BFEB02731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Objectives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xmlns="" id="{F2E59518-6179-4745-A40E-2EE49C758A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7D2C7851-769C-4DF5-B4EB-92C9F8721A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22796"/>
            <a:ext cx="54316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111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/>
          <a:srcRect l="53937" t="60619" r="1176" b="12200"/>
          <a:stretch/>
        </p:blipFill>
        <p:spPr>
          <a:xfrm>
            <a:off x="1691673" y="4381499"/>
            <a:ext cx="6615930" cy="2503885"/>
          </a:xfrm>
          <a:prstGeom prst="rect">
            <a:avLst/>
          </a:prstGeom>
        </p:spPr>
      </p:pic>
      <p:sp>
        <p:nvSpPr>
          <p:cNvPr id="2" name="Inhaltsplatzhalter 1">
            <a:extLst>
              <a:ext uri="{FF2B5EF4-FFF2-40B4-BE49-F238E27FC236}">
                <a16:creationId xmlns:a16="http://schemas.microsoft.com/office/drawing/2014/main" xmlns="" id="{6AC63146-A60C-4C71-BB7B-58E7BF0358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Provide</a:t>
            </a:r>
            <a:r>
              <a:rPr lang="de-DE" dirty="0"/>
              <a:t> a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packages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makes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easier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do </a:t>
            </a:r>
            <a:r>
              <a:rPr lang="de-DE" dirty="0" err="1"/>
              <a:t>statistical</a:t>
            </a:r>
            <a:r>
              <a:rPr lang="de-DE" dirty="0"/>
              <a:t> </a:t>
            </a:r>
            <a:r>
              <a:rPr lang="de-DE" dirty="0" err="1"/>
              <a:t>analysis</a:t>
            </a:r>
            <a:r>
              <a:rPr lang="de-DE" dirty="0"/>
              <a:t> and </a:t>
            </a:r>
            <a:r>
              <a:rPr lang="de-DE" dirty="0" err="1"/>
              <a:t>reporting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R.</a:t>
            </a:r>
          </a:p>
          <a:p>
            <a:endParaRPr lang="de-DE" dirty="0"/>
          </a:p>
          <a:p>
            <a:pPr marL="446088" lvl="1" indent="0">
              <a:buNone/>
            </a:pPr>
            <a:r>
              <a:rPr lang="en-US" dirty="0"/>
              <a:t>	And most important!</a:t>
            </a:r>
          </a:p>
          <a:p>
            <a:pPr lvl="2"/>
            <a:r>
              <a:rPr lang="en-US" dirty="0"/>
              <a:t>All packages, especially the low-level packages,</a:t>
            </a:r>
            <a:br>
              <a:rPr lang="en-US" dirty="0"/>
            </a:br>
            <a:r>
              <a:rPr lang="en-US" dirty="0"/>
              <a:t>should run with minimum dependencies!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C7528ED8-3537-4F05-A5B9-3E8A165FB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/>
              <a:t>Project "easystats"</a:t>
            </a:r>
            <a:endParaRPr lang="en-US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xmlns="" id="{DA17230E-0997-4023-A8F0-BFEB02731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Objectives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7D2C7851-769C-4DF5-B4EB-92C9F8721A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22796"/>
            <a:ext cx="543163" cy="540000"/>
          </a:xfrm>
          <a:prstGeom prst="rect">
            <a:avLst/>
          </a:prstGeom>
        </p:spPr>
      </p:pic>
      <p:pic>
        <p:nvPicPr>
          <p:cNvPr id="14" name="Inhaltsplatzhalter 13">
            <a:extLst>
              <a:ext uri="{FF2B5EF4-FFF2-40B4-BE49-F238E27FC236}">
                <a16:creationId xmlns:a16="http://schemas.microsoft.com/office/drawing/2014/main" xmlns="" id="{57389447-F8E0-45D3-85F4-09347BA8682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284984"/>
            <a:ext cx="793553" cy="1374120"/>
          </a:xfr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xmlns="" id="{30778362-FFF2-4673-8311-57C88A8E8903}"/>
              </a:ext>
            </a:extLst>
          </p:cNvPr>
          <p:cNvSpPr/>
          <p:nvPr/>
        </p:nvSpPr>
        <p:spPr>
          <a:xfrm>
            <a:off x="1616790" y="5460464"/>
            <a:ext cx="2042810" cy="185710"/>
          </a:xfrm>
          <a:prstGeom prst="rect">
            <a:avLst/>
          </a:prstGeom>
          <a:solidFill>
            <a:srgbClr val="C00000">
              <a:alpha val="30000"/>
            </a:srgbClr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xmlns="" id="{4FC1C6AC-31F0-4795-89FF-0F2C89DB93C5}"/>
              </a:ext>
            </a:extLst>
          </p:cNvPr>
          <p:cNvSpPr/>
          <p:nvPr/>
        </p:nvSpPr>
        <p:spPr>
          <a:xfrm>
            <a:off x="3601690" y="5460464"/>
            <a:ext cx="2042810" cy="18571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b="1" dirty="0">
                <a:solidFill>
                  <a:srgbClr val="C00000"/>
                </a:solidFill>
                <a:latin typeface="Source Sans Pro Light" panose="020B0403030403020204" pitchFamily="34" charset="0"/>
              </a:rPr>
              <a:t>and </a:t>
            </a:r>
            <a:r>
              <a:rPr lang="de-DE" sz="1400" b="1" dirty="0" err="1">
                <a:solidFill>
                  <a:srgbClr val="C00000"/>
                </a:solidFill>
                <a:latin typeface="Source Sans Pro Light" panose="020B0403030403020204" pitchFamily="34" charset="0"/>
              </a:rPr>
              <a:t>no</a:t>
            </a:r>
            <a:r>
              <a:rPr lang="de-DE" sz="1400" b="1" dirty="0">
                <a:solidFill>
                  <a:srgbClr val="C00000"/>
                </a:solidFill>
                <a:latin typeface="Source Sans Pro Light" panose="020B0403030403020204" pitchFamily="34" charset="0"/>
              </a:rPr>
              <a:t> </a:t>
            </a:r>
            <a:r>
              <a:rPr lang="de-DE" sz="1400" b="1" dirty="0" err="1">
                <a:solidFill>
                  <a:srgbClr val="C00000"/>
                </a:solidFill>
                <a:latin typeface="Source Sans Pro Light" panose="020B0403030403020204" pitchFamily="34" charset="0"/>
              </a:rPr>
              <a:t>imports</a:t>
            </a:r>
            <a:r>
              <a:rPr lang="de-DE" sz="1400" b="1" dirty="0">
                <a:solidFill>
                  <a:srgbClr val="C00000"/>
                </a:solidFill>
                <a:latin typeface="Source Sans Pro Light" panose="020B0403030403020204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090588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4E61557C-C1C7-4C45-B68A-C6BA2951B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insight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5103F8D7-88BD-4586-A2F8-EF2D8B1A65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low</a:t>
            </a:r>
            <a:r>
              <a:rPr lang="de-DE" dirty="0"/>
              <a:t>-level </a:t>
            </a:r>
            <a:r>
              <a:rPr lang="de-DE" dirty="0" err="1"/>
              <a:t>package</a:t>
            </a:r>
            <a:r>
              <a:rPr lang="de-DE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97568910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E_CKo.potx" id="{F3369B0C-D0C6-42F3-AC71-F875A79FB6F4}" vid="{A2703A21-F1F8-4B7E-BE21-F6C924606125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1029</Words>
  <Application>Microsoft Office PowerPoint</Application>
  <PresentationFormat>Bildschirmpräsentation (4:3)</PresentationFormat>
  <Paragraphs>215</Paragraphs>
  <Slides>24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37" baseType="lpstr">
      <vt:lpstr>Arial</vt:lpstr>
      <vt:lpstr>Calibri</vt:lpstr>
      <vt:lpstr>Liberation Mono</vt:lpstr>
      <vt:lpstr>Open Sans</vt:lpstr>
      <vt:lpstr>Open Sans Condensed Light</vt:lpstr>
      <vt:lpstr>Source Code Pro Light</vt:lpstr>
      <vt:lpstr>Source Sans Pro</vt:lpstr>
      <vt:lpstr>Source Sans Pro </vt:lpstr>
      <vt:lpstr>Source Sans Pro Light</vt:lpstr>
      <vt:lpstr>Symbol</vt:lpstr>
      <vt:lpstr>Wingdings</vt:lpstr>
      <vt:lpstr>Wingdings 2</vt:lpstr>
      <vt:lpstr>Larissa</vt:lpstr>
      <vt:lpstr>Project „easystats“ Making R stats easier!</vt:lpstr>
      <vt:lpstr>PowerPoint-Präsentation</vt:lpstr>
      <vt:lpstr>PowerPoint-Präsentation</vt:lpstr>
      <vt:lpstr>PowerPoint-Präsentation</vt:lpstr>
      <vt:lpstr>Objectives</vt:lpstr>
      <vt:lpstr>Objectives</vt:lpstr>
      <vt:lpstr>Objectives</vt:lpstr>
      <vt:lpstr>Objectives</vt:lpstr>
      <vt:lpstr>insight</vt:lpstr>
      <vt:lpstr>Model objects are terrifying</vt:lpstr>
      <vt:lpstr>Model objects are terrifying</vt:lpstr>
      <vt:lpstr>Model objects are terrifying</vt:lpstr>
      <vt:lpstr>PowerPoint-Präsentation</vt:lpstr>
      <vt:lpstr>Gain insight into your models!</vt:lpstr>
      <vt:lpstr>Gain insight into your models!</vt:lpstr>
      <vt:lpstr>Objectives</vt:lpstr>
      <vt:lpstr>I‘m afraid of no model</vt:lpstr>
      <vt:lpstr>I‘m afraid of no model</vt:lpstr>
      <vt:lpstr>I‘m afraid of no model</vt:lpstr>
      <vt:lpstr>PowerPoint-Präsentation</vt:lpstr>
      <vt:lpstr>Objectives</vt:lpstr>
      <vt:lpstr>From R to Manuscript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Daniel Lüdecke</dc:creator>
  <cp:lastModifiedBy>Daniel Lüdecke</cp:lastModifiedBy>
  <cp:revision>443</cp:revision>
  <dcterms:created xsi:type="dcterms:W3CDTF">2017-02-14T11:53:17Z</dcterms:created>
  <dcterms:modified xsi:type="dcterms:W3CDTF">2019-02-13T11:21:53Z</dcterms:modified>
</cp:coreProperties>
</file>